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362" r:id="rId2"/>
    <p:sldId id="322" r:id="rId3"/>
    <p:sldId id="260" r:id="rId4"/>
    <p:sldId id="264" r:id="rId5"/>
    <p:sldId id="359" r:id="rId6"/>
    <p:sldId id="273" r:id="rId7"/>
    <p:sldId id="361" r:id="rId8"/>
    <p:sldId id="318" r:id="rId9"/>
    <p:sldId id="319" r:id="rId10"/>
    <p:sldId id="321" r:id="rId11"/>
    <p:sldId id="277" r:id="rId12"/>
    <p:sldId id="323" r:id="rId13"/>
    <p:sldId id="284" r:id="rId14"/>
    <p:sldId id="360" r:id="rId15"/>
    <p:sldId id="364" r:id="rId16"/>
    <p:sldId id="311" r:id="rId17"/>
    <p:sldId id="327" r:id="rId18"/>
    <p:sldId id="339" r:id="rId19"/>
    <p:sldId id="365" r:id="rId20"/>
    <p:sldId id="341" r:id="rId21"/>
    <p:sldId id="343" r:id="rId22"/>
    <p:sldId id="345" r:id="rId23"/>
    <p:sldId id="347" r:id="rId24"/>
    <p:sldId id="349" r:id="rId25"/>
    <p:sldId id="363" r:id="rId26"/>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02B"/>
    <a:srgbClr val="0000FF"/>
    <a:srgbClr val="003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96" autoAdjust="0"/>
    <p:restoredTop sz="94632"/>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A8CA06E1-B095-4962-A382-8AA2C8C4826D}" type="datetimeFigureOut">
              <a:rPr lang="en-US" smtClean="0"/>
              <a:t>4/23/2021</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9019E7D2-8796-428C-8900-2F42F5F0E6CB}" type="slidenum">
              <a:rPr lang="en-US" smtClean="0"/>
              <a:t>‹#›</a:t>
            </a:fld>
            <a:endParaRPr lang="en-US" dirty="0"/>
          </a:p>
        </p:txBody>
      </p:sp>
    </p:spTree>
    <p:extLst>
      <p:ext uri="{BB962C8B-B14F-4D97-AF65-F5344CB8AC3E}">
        <p14:creationId xmlns:p14="http://schemas.microsoft.com/office/powerpoint/2010/main" val="342392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Joe,  I’m proud to be a new HSCF Life Member and to be working closely with the Club on oil spill restoration.  This presentation discusses</a:t>
            </a:r>
            <a:r>
              <a:rPr lang="en-US" baseline="0" dirty="0" smtClean="0"/>
              <a:t> ecosystem impacts of the nation’s two worst oil spills and restoration efforts in Alaska and Texas but mostly through the lens of government affairs in Washington, Juneau and Austin.  HSCF was and still is involved in both spill restorations as an important conservation stakeholder.</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1</a:t>
            </a:fld>
            <a:endParaRPr lang="en-US" dirty="0"/>
          </a:p>
        </p:txBody>
      </p:sp>
    </p:spTree>
    <p:extLst>
      <p:ext uri="{BB962C8B-B14F-4D97-AF65-F5344CB8AC3E}">
        <p14:creationId xmlns:p14="http://schemas.microsoft.com/office/powerpoint/2010/main" val="3373069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laws used to create</a:t>
            </a:r>
            <a:r>
              <a:rPr lang="en-US" baseline="0" dirty="0" smtClean="0"/>
              <a:t> the settlement have a long bi-partisan history including NRDA and Clean Water Act passed by a Democratic Congress and signed by Richard Nixon in the 1970s   On the left is me with a Geo. W Bush Dept. of Interior official, the Upper right is Alaska Gov Walter Hickel, and the center is then Alaska Governor Sarah Palin.  All of them did something positive and there is still over $100 million in the Exxon Valdez account.</a:t>
            </a:r>
            <a:endParaRPr lang="en-US" dirty="0"/>
          </a:p>
        </p:txBody>
      </p:sp>
      <p:sp>
        <p:nvSpPr>
          <p:cNvPr id="4" name="Slide Number Placeholder 3"/>
          <p:cNvSpPr>
            <a:spLocks noGrp="1"/>
          </p:cNvSpPr>
          <p:nvPr>
            <p:ph type="sldNum" sz="quarter" idx="10"/>
          </p:nvPr>
        </p:nvSpPr>
        <p:spPr/>
        <p:txBody>
          <a:bodyPr/>
          <a:lstStyle/>
          <a:p>
            <a:fld id="{59EDBC68-644E-42A0-93B3-C6BE3F91C8DB}" type="slidenum">
              <a:rPr lang="en-US" smtClean="0">
                <a:solidFill>
                  <a:prstClr val="black"/>
                </a:solidFill>
              </a:rPr>
              <a:pPr/>
              <a:t>10</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 key takeaways.  Oil spill</a:t>
            </a:r>
            <a:r>
              <a:rPr lang="en-US" baseline="0" dirty="0" smtClean="0"/>
              <a:t> </a:t>
            </a:r>
            <a:r>
              <a:rPr lang="en-US" baseline="0" dirty="0" smtClean="0"/>
              <a:t>mitigation can present major, historic, </a:t>
            </a:r>
            <a:r>
              <a:rPr lang="en-US" baseline="0" dirty="0" smtClean="0"/>
              <a:t>coastal conservation </a:t>
            </a:r>
            <a:r>
              <a:rPr lang="en-US" baseline="0" dirty="0" smtClean="0"/>
              <a:t>opportunities.  </a:t>
            </a:r>
            <a:r>
              <a:rPr lang="en-US" baseline="0" dirty="0" smtClean="0"/>
              <a:t>Timelines matter so that political pressure from an aroused public is strong.  </a:t>
            </a:r>
            <a:r>
              <a:rPr lang="en-US" baseline="0" dirty="0" smtClean="0"/>
              <a:t>Grantees compete to show benefit to </a:t>
            </a:r>
            <a:r>
              <a:rPr lang="en-US" baseline="0" dirty="0" smtClean="0"/>
              <a:t>species and habitats with a link to </a:t>
            </a:r>
            <a:r>
              <a:rPr lang="en-US" baseline="0" dirty="0" smtClean="0"/>
              <a:t>injury.  </a:t>
            </a:r>
            <a:r>
              <a:rPr lang="en-US" baseline="0" dirty="0" smtClean="0"/>
              <a:t>Conservationists should rally </a:t>
            </a:r>
            <a:r>
              <a:rPr lang="en-US" baseline="0" dirty="0" smtClean="0"/>
              <a:t>stakeholders. </a:t>
            </a:r>
            <a:r>
              <a:rPr lang="en-US" baseline="0" dirty="0" smtClean="0"/>
              <a:t>HSCF </a:t>
            </a:r>
            <a:r>
              <a:rPr lang="en-US" baseline="0" dirty="0" smtClean="0"/>
              <a:t>is an active sportsmen’s conservationist leader.  The most recent example is a successful expansion of the spill boundary to include the Copper River Delta.</a:t>
            </a:r>
            <a:endParaRPr lang="en-US" dirty="0"/>
          </a:p>
        </p:txBody>
      </p:sp>
      <p:sp>
        <p:nvSpPr>
          <p:cNvPr id="4" name="Slide Number Placeholder 3"/>
          <p:cNvSpPr>
            <a:spLocks noGrp="1"/>
          </p:cNvSpPr>
          <p:nvPr>
            <p:ph type="sldNum" sz="quarter" idx="10"/>
          </p:nvPr>
        </p:nvSpPr>
        <p:spPr/>
        <p:txBody>
          <a:bodyPr/>
          <a:lstStyle/>
          <a:p>
            <a:fld id="{D07D1AE5-AFD6-4E51-93AB-76AFD51BD4DA}"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Eleven</a:t>
            </a:r>
            <a:r>
              <a:rPr lang="en-US" baseline="0" dirty="0" smtClean="0"/>
              <a:t> years ago today, Transocean’s Deepwater Horizon floating oil rig exploded over BP’s Macondo well killing 11 men and injuring 17 workers.  I strongly recommend watching the film Deepwater Horizon which is an engineering ‘who done it’ for the first half of the movie with Mark Walberg, John Malkovich and Kurt Russell in major roles.  The film is not an oil industry bashing Hollywood film.</a:t>
            </a:r>
            <a:endParaRPr lang="en-US" dirty="0"/>
          </a:p>
        </p:txBody>
      </p:sp>
      <p:sp>
        <p:nvSpPr>
          <p:cNvPr id="4" name="Slide Number Placeholder 3"/>
          <p:cNvSpPr>
            <a:spLocks noGrp="1"/>
          </p:cNvSpPr>
          <p:nvPr>
            <p:ph type="sldNum" sz="quarter" idx="10"/>
          </p:nvPr>
        </p:nvSpPr>
        <p:spPr/>
        <p:txBody>
          <a:bodyPr/>
          <a:lstStyle/>
          <a:p>
            <a:fld id="{59EDBC68-644E-42A0-93B3-C6BE3F91C8DB}" type="slidenum">
              <a:rPr lang="en-US" smtClean="0">
                <a:solidFill>
                  <a:prstClr val="black"/>
                </a:solidFill>
              </a:rPr>
              <a:pPr/>
              <a:t>12</a:t>
            </a:fld>
            <a:endParaRPr lang="en-US" dirty="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5 differences,</a:t>
            </a:r>
            <a:r>
              <a:rPr lang="en-US" baseline="0" dirty="0" smtClean="0"/>
              <a:t>  BP spill was 19 times larger than EVOS at 4.5 million barrels.  Wildlife impacts were less graphic and require long term assessment.  There are 5 state governments instead of 1.   There is less federal land and more private land than in Alaska.  The people damages are handled and wildlife restoration is at half time and Alaska restoration is at the end of the 4</a:t>
            </a:r>
            <a:r>
              <a:rPr lang="en-US" baseline="30000" dirty="0" smtClean="0"/>
              <a:t>th</a:t>
            </a:r>
            <a:r>
              <a:rPr lang="en-US" baseline="0" dirty="0" smtClean="0"/>
              <a:t> quarter.</a:t>
            </a:r>
            <a:endParaRPr lang="en-US" dirty="0"/>
          </a:p>
        </p:txBody>
      </p:sp>
      <p:sp>
        <p:nvSpPr>
          <p:cNvPr id="4" name="Slide Number Placeholder 3"/>
          <p:cNvSpPr>
            <a:spLocks noGrp="1"/>
          </p:cNvSpPr>
          <p:nvPr>
            <p:ph type="sldNum" sz="quarter" idx="10"/>
          </p:nvPr>
        </p:nvSpPr>
        <p:spPr/>
        <p:txBody>
          <a:bodyPr/>
          <a:lstStyle/>
          <a:p>
            <a:fld id="{D07D1AE5-AFD6-4E51-93AB-76AFD51BD4DA}"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 has top notch</a:t>
            </a:r>
            <a:r>
              <a:rPr lang="en-US" baseline="0" dirty="0" smtClean="0"/>
              <a:t> natural resource agencies including Texas Parks and Wildlife </a:t>
            </a:r>
            <a:r>
              <a:rPr lang="en-US" baseline="0" dirty="0" smtClean="0"/>
              <a:t>Department (Carter Smith upper left), </a:t>
            </a:r>
            <a:r>
              <a:rPr lang="en-US" baseline="0" dirty="0" smtClean="0"/>
              <a:t>Texas General Land Office </a:t>
            </a:r>
            <a:r>
              <a:rPr lang="en-US" baseline="0" dirty="0" smtClean="0"/>
              <a:t>(Commissioner George P Bush lower left) and </a:t>
            </a:r>
            <a:r>
              <a:rPr lang="en-US" baseline="0" dirty="0" smtClean="0"/>
              <a:t>Texas Commission for Environmental </a:t>
            </a:r>
            <a:r>
              <a:rPr lang="en-US" baseline="0" dirty="0" smtClean="0"/>
              <a:t>Quality led by Toby Baker.  HSCF board member J.D. Burrows join sportsmen’s summit in 2019.  Local </a:t>
            </a:r>
            <a:r>
              <a:rPr lang="en-US" baseline="0" dirty="0" smtClean="0"/>
              <a:t>leaders such as Jefferson County Judge Jeff Branick at </a:t>
            </a:r>
            <a:r>
              <a:rPr lang="en-US" baseline="0" dirty="0" smtClean="0"/>
              <a:t>lower right </a:t>
            </a:r>
            <a:r>
              <a:rPr lang="en-US" baseline="0" dirty="0" smtClean="0"/>
              <a:t>interacts with natural resource leaders at a wildlife conference.  HSCF Board Member Ross Melinchuk </a:t>
            </a:r>
            <a:r>
              <a:rPr lang="en-US" baseline="0" dirty="0" smtClean="0"/>
              <a:t>seated lower left </a:t>
            </a:r>
            <a:r>
              <a:rPr lang="en-US" baseline="0" dirty="0" smtClean="0"/>
              <a:t>with briefcase.</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14</a:t>
            </a:fld>
            <a:endParaRPr lang="en-US" dirty="0"/>
          </a:p>
        </p:txBody>
      </p:sp>
    </p:spTree>
    <p:extLst>
      <p:ext uri="{BB962C8B-B14F-4D97-AF65-F5344CB8AC3E}">
        <p14:creationId xmlns:p14="http://schemas.microsoft.com/office/powerpoint/2010/main" val="759918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Funding streams are complex but five</a:t>
            </a:r>
            <a:r>
              <a:rPr lang="en-US" baseline="0" dirty="0" smtClean="0"/>
              <a:t> main DWH funds produce $50 million per year.  The </a:t>
            </a:r>
            <a:r>
              <a:rPr lang="en-US" baseline="0" dirty="0" smtClean="0"/>
              <a:t>TxGLO </a:t>
            </a:r>
            <a:r>
              <a:rPr lang="en-US" baseline="0" dirty="0" smtClean="0"/>
              <a:t>GOMESA program produces over $50 million per years in state funds plus another 20% </a:t>
            </a:r>
            <a:r>
              <a:rPr lang="en-US" baseline="0" dirty="0" smtClean="0"/>
              <a:t>divided by </a:t>
            </a:r>
            <a:r>
              <a:rPr lang="en-US" baseline="0" dirty="0" smtClean="0"/>
              <a:t>18 coastal counties.  Hurricane disaster response funds can also fund coastal restoration and a new federal infrastructure could bring </a:t>
            </a:r>
            <a:r>
              <a:rPr lang="en-US" baseline="0" dirty="0" smtClean="0"/>
              <a:t>major funding to </a:t>
            </a:r>
            <a:r>
              <a:rPr lang="en-US" baseline="0" dirty="0" smtClean="0"/>
              <a:t>the Texas coast to address storm surge and flooding.</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15</a:t>
            </a:fld>
            <a:endParaRPr lang="en-US" dirty="0"/>
          </a:p>
        </p:txBody>
      </p:sp>
    </p:spTree>
    <p:extLst>
      <p:ext uri="{BB962C8B-B14F-4D97-AF65-F5344CB8AC3E}">
        <p14:creationId xmlns:p14="http://schemas.microsoft.com/office/powerpoint/2010/main" val="939300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What’s best</a:t>
            </a:r>
            <a:r>
              <a:rPr lang="en-US" baseline="0" dirty="0" smtClean="0"/>
              <a:t> way to help restore the Gulf?  1 prevent future spills,   2  conserve coastal habitat.  3. improve water quality reaching the Gulf from land reducing </a:t>
            </a:r>
            <a:r>
              <a:rPr lang="en-US" baseline="0" dirty="0" smtClean="0"/>
              <a:t>existing </a:t>
            </a:r>
            <a:r>
              <a:rPr lang="en-US" baseline="0" dirty="0" smtClean="0"/>
              <a:t>negative </a:t>
            </a:r>
            <a:r>
              <a:rPr lang="en-US" baseline="0" dirty="0" smtClean="0"/>
              <a:t>impacts.</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16</a:t>
            </a:fld>
            <a:endParaRPr lang="en-US" dirty="0"/>
          </a:p>
        </p:txBody>
      </p:sp>
    </p:spTree>
    <p:extLst>
      <p:ext uri="{BB962C8B-B14F-4D97-AF65-F5344CB8AC3E}">
        <p14:creationId xmlns:p14="http://schemas.microsoft.com/office/powerpoint/2010/main" val="391010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Coastal wetlands</a:t>
            </a:r>
            <a:r>
              <a:rPr lang="en-US" baseline="0" dirty="0" smtClean="0"/>
              <a:t> and marshes are obvious conservation targets because they are nurseries for over 90% of fish and wildlife in the Gulf and critical for migratory birds from waterfowl to </a:t>
            </a:r>
            <a:r>
              <a:rPr lang="en-US" baseline="0" dirty="0" smtClean="0"/>
              <a:t>neo-</a:t>
            </a:r>
            <a:r>
              <a:rPr lang="en-US" baseline="0" dirty="0" err="1" smtClean="0"/>
              <a:t>tropicals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17</a:t>
            </a:fld>
            <a:endParaRPr lang="en-US" dirty="0"/>
          </a:p>
        </p:txBody>
      </p:sp>
    </p:spTree>
    <p:extLst>
      <p:ext uri="{BB962C8B-B14F-4D97-AF65-F5344CB8AC3E}">
        <p14:creationId xmlns:p14="http://schemas.microsoft.com/office/powerpoint/2010/main" val="413099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largest project</a:t>
            </a:r>
            <a:r>
              <a:rPr lang="en-US" baseline="0" dirty="0" smtClean="0"/>
              <a:t> area to date involves the Texas Chenier Plain on the Upper Texas coast</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18</a:t>
            </a:fld>
            <a:endParaRPr lang="en-US" dirty="0"/>
          </a:p>
        </p:txBody>
      </p:sp>
    </p:spTree>
    <p:extLst>
      <p:ext uri="{BB962C8B-B14F-4D97-AF65-F5344CB8AC3E}">
        <p14:creationId xmlns:p14="http://schemas.microsoft.com/office/powerpoint/2010/main" val="358910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Chenier</a:t>
            </a:r>
            <a:r>
              <a:rPr lang="en-US" baseline="0" dirty="0" smtClean="0"/>
              <a:t> Plain project should be in the news this year as the Texas GLO works with federal partners to renourish 20 miles of Jefferson County’s coast.  The goal of rebuilding the beach and dune system badly </a:t>
            </a:r>
            <a:r>
              <a:rPr lang="en-US" baseline="0" dirty="0" smtClean="0"/>
              <a:t>damaged </a:t>
            </a:r>
            <a:r>
              <a:rPr lang="en-US" baseline="0" dirty="0" smtClean="0"/>
              <a:t>by Hurricane Ike is to keep saltwater out of Texas’ largest coastal </a:t>
            </a:r>
            <a:r>
              <a:rPr lang="en-US" baseline="0" dirty="0" smtClean="0"/>
              <a:t>marsh so that vegetation survives holding the rich Chenier Plain soils intact and not washed away into the Gulf.</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19</a:t>
            </a:fld>
            <a:endParaRPr lang="en-US" dirty="0"/>
          </a:p>
        </p:txBody>
      </p:sp>
    </p:spTree>
    <p:extLst>
      <p:ext uri="{BB962C8B-B14F-4D97-AF65-F5344CB8AC3E}">
        <p14:creationId xmlns:p14="http://schemas.microsoft.com/office/powerpoint/2010/main" val="2068173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Exxon Valdez</a:t>
            </a:r>
            <a:r>
              <a:rPr lang="en-US" baseline="0" dirty="0" smtClean="0"/>
              <a:t> tanker in the upper left ran aground on Bligh Reef in Prince William Sound and spilled 11 million gallons.  80% of the oil stayed in the tanker so the Coast Guard exercised extreme caution </a:t>
            </a:r>
            <a:r>
              <a:rPr lang="en-US" baseline="0" dirty="0" smtClean="0"/>
              <a:t>before </a:t>
            </a:r>
            <a:r>
              <a:rPr lang="en-US" baseline="0" dirty="0" smtClean="0"/>
              <a:t>moving the ship.  </a:t>
            </a:r>
            <a:r>
              <a:rPr lang="en-US" baseline="0" dirty="0" smtClean="0"/>
              <a:t>A second empty tanker off-loaded the crippled Exxon Valdez.  The </a:t>
            </a:r>
            <a:r>
              <a:rPr lang="en-US" baseline="0" dirty="0" smtClean="0"/>
              <a:t>nation’s media brought the wildlife destruction home </a:t>
            </a:r>
            <a:r>
              <a:rPr lang="en-US" baseline="0" dirty="0" smtClean="0"/>
              <a:t>into U.S</a:t>
            </a:r>
            <a:r>
              <a:rPr lang="en-US" baseline="0" dirty="0" smtClean="0"/>
              <a:t>. </a:t>
            </a:r>
            <a:r>
              <a:rPr lang="en-US" baseline="0" dirty="0" smtClean="0"/>
              <a:t>living rooms and </a:t>
            </a:r>
            <a:r>
              <a:rPr lang="en-US" baseline="0" dirty="0" smtClean="0"/>
              <a:t>global audiences.  The people impacts in the spill region created economic chaos</a:t>
            </a:r>
            <a:r>
              <a:rPr lang="en-US" baseline="0" dirty="0" smtClean="0"/>
              <a:t>.  Many made money in the clean-up but salmon prices and commercial fishing assets took a long term hit, some </a:t>
            </a:r>
            <a:r>
              <a:rPr lang="en-US" baseline="0" dirty="0" err="1" smtClean="0"/>
              <a:t>spillionaires</a:t>
            </a:r>
            <a:r>
              <a:rPr lang="en-US" baseline="0" dirty="0" smtClean="0"/>
              <a:t> were created, some actual damages were paid, the punitive damages took 19 years to resolve.  </a:t>
            </a:r>
            <a:endParaRPr lang="en-US" dirty="0"/>
          </a:p>
        </p:txBody>
      </p:sp>
      <p:sp>
        <p:nvSpPr>
          <p:cNvPr id="4" name="Slide Number Placeholder 3"/>
          <p:cNvSpPr>
            <a:spLocks noGrp="1"/>
          </p:cNvSpPr>
          <p:nvPr>
            <p:ph type="sldNum" sz="quarter" idx="10"/>
          </p:nvPr>
        </p:nvSpPr>
        <p:spPr/>
        <p:txBody>
          <a:bodyPr/>
          <a:lstStyle/>
          <a:p>
            <a:fld id="{D07D1AE5-AFD6-4E51-93AB-76AFD51BD4DA}"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Chenier</a:t>
            </a:r>
            <a:r>
              <a:rPr lang="en-US" baseline="0" dirty="0" smtClean="0"/>
              <a:t> Plain is a 6.5 million acre coastal region with 2/3rds in Louisiana and 1/3</a:t>
            </a:r>
            <a:r>
              <a:rPr lang="en-US" baseline="30000" dirty="0" smtClean="0"/>
              <a:t>rd</a:t>
            </a:r>
            <a:r>
              <a:rPr lang="en-US" baseline="0" dirty="0" smtClean="0"/>
              <a:t> in Texas.  Deltaic soils from ancient Miss River deposits create a highly rich ecosystem for insects, birds, finfish, shellfish, and alligators.  A ridge and swale topography dominates this region with oak trees </a:t>
            </a:r>
            <a:r>
              <a:rPr lang="en-US" baseline="0" dirty="0" smtClean="0"/>
              <a:t>(Fr: “</a:t>
            </a:r>
            <a:r>
              <a:rPr lang="en-US" baseline="0" dirty="0" err="1" smtClean="0"/>
              <a:t>cheniers</a:t>
            </a:r>
            <a:r>
              <a:rPr lang="en-US" baseline="0" dirty="0" smtClean="0"/>
              <a:t>”) on </a:t>
            </a:r>
            <a:r>
              <a:rPr lang="en-US" baseline="0" dirty="0" smtClean="0"/>
              <a:t>the ridges and freshwater wetlands in the swales.  </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20</a:t>
            </a:fld>
            <a:endParaRPr lang="en-US" dirty="0"/>
          </a:p>
        </p:txBody>
      </p:sp>
    </p:spTree>
    <p:extLst>
      <p:ext uri="{BB962C8B-B14F-4D97-AF65-F5344CB8AC3E}">
        <p14:creationId xmlns:p14="http://schemas.microsoft.com/office/powerpoint/2010/main" val="421673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Hurricanes</a:t>
            </a:r>
            <a:r>
              <a:rPr lang="en-US" baseline="0" dirty="0" smtClean="0"/>
              <a:t> have become stronger and more numerous as the water in the Gulf of Mexico warms.</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21</a:t>
            </a:fld>
            <a:endParaRPr lang="en-US" dirty="0"/>
          </a:p>
        </p:txBody>
      </p:sp>
    </p:spTree>
    <p:extLst>
      <p:ext uri="{BB962C8B-B14F-4D97-AF65-F5344CB8AC3E}">
        <p14:creationId xmlns:p14="http://schemas.microsoft.com/office/powerpoint/2010/main" val="33979486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Texas Chenier Plain region is home to nationally</a:t>
            </a:r>
            <a:r>
              <a:rPr lang="en-US" baseline="0" dirty="0" smtClean="0"/>
              <a:t> significant energy and national defense assets including the nation’s largest refinery, over half the </a:t>
            </a:r>
            <a:r>
              <a:rPr lang="en-US" baseline="0" dirty="0" smtClean="0"/>
              <a:t>Strategic Petroleum Reserve, </a:t>
            </a:r>
            <a:r>
              <a:rPr lang="en-US" baseline="0" dirty="0" smtClean="0"/>
              <a:t>the #1 US military port and 75% of the military’s aviation jet </a:t>
            </a:r>
            <a:r>
              <a:rPr lang="en-US" baseline="0" dirty="0" smtClean="0"/>
              <a:t>fuel.</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22</a:t>
            </a:fld>
            <a:endParaRPr lang="en-US" dirty="0"/>
          </a:p>
        </p:txBody>
      </p:sp>
    </p:spTree>
    <p:extLst>
      <p:ext uri="{BB962C8B-B14F-4D97-AF65-F5344CB8AC3E}">
        <p14:creationId xmlns:p14="http://schemas.microsoft.com/office/powerpoint/2010/main" val="2684030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 level rise,</a:t>
            </a:r>
            <a:r>
              <a:rPr lang="en-US" baseline="0" dirty="0" smtClean="0"/>
              <a:t> subsidence and hurricanes are </a:t>
            </a:r>
            <a:r>
              <a:rPr lang="en-US" baseline="0" dirty="0" smtClean="0"/>
              <a:t>relentlessly destroying </a:t>
            </a:r>
            <a:r>
              <a:rPr lang="en-US" baseline="0" dirty="0" smtClean="0"/>
              <a:t>coastal areas.  The map on the left is Entergy’s projection of threats to coastal areas in Louisiana and the Upper Texas coast from 1 meter sea level rise, 1 meter subsidence and sea surface temperature rise of 3 degrees Celsius.  The red areas are in big trouble and could all be underwater by 2100, in 79 years, or one lifetime from now. </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23</a:t>
            </a:fld>
            <a:endParaRPr lang="en-US" dirty="0"/>
          </a:p>
        </p:txBody>
      </p:sp>
    </p:spTree>
    <p:extLst>
      <p:ext uri="{BB962C8B-B14F-4D97-AF65-F5344CB8AC3E}">
        <p14:creationId xmlns:p14="http://schemas.microsoft.com/office/powerpoint/2010/main" val="2048271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BP DWH</a:t>
            </a:r>
            <a:r>
              <a:rPr lang="en-US" baseline="0" dirty="0" smtClean="0"/>
              <a:t> funds are being deployed to keep the Texas Chenier Plain intact including 20 miles of rebuilt beach, a 4 foot high clay berm and breakwaters to line the </a:t>
            </a:r>
            <a:r>
              <a:rPr lang="en-US" baseline="0" dirty="0" smtClean="0"/>
              <a:t>GIWW along its most valuable stretch from East Galveston Bay to the Louisiana state line.  </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24</a:t>
            </a:fld>
            <a:endParaRPr lang="en-US" dirty="0"/>
          </a:p>
        </p:txBody>
      </p:sp>
    </p:spTree>
    <p:extLst>
      <p:ext uri="{BB962C8B-B14F-4D97-AF65-F5344CB8AC3E}">
        <p14:creationId xmlns:p14="http://schemas.microsoft.com/office/powerpoint/2010/main" val="3627429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Texas coast</a:t>
            </a:r>
            <a:r>
              <a:rPr lang="en-US" baseline="0" dirty="0" smtClean="0"/>
              <a:t> should be viewed as a highly threatened national treasure.  This map shows a combination private land in yellow, developed human population areas in purple and bright green state and federal protected lands in green which are mostly right along the coast. Map Source, Jim Blackburn, </a:t>
            </a:r>
            <a:r>
              <a:rPr lang="en-US" i="1" baseline="0" dirty="0" smtClean="0"/>
              <a:t>A Texan Plan for the Texas Coast</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25</a:t>
            </a:fld>
            <a:endParaRPr lang="en-US" dirty="0"/>
          </a:p>
        </p:txBody>
      </p:sp>
    </p:spTree>
    <p:extLst>
      <p:ext uri="{BB962C8B-B14F-4D97-AF65-F5344CB8AC3E}">
        <p14:creationId xmlns:p14="http://schemas.microsoft.com/office/powerpoint/2010/main" val="338377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thing that happened was Alaska and federal natural resource agencies documented known wildlife</a:t>
            </a:r>
            <a:r>
              <a:rPr lang="en-US" baseline="0" dirty="0" smtClean="0"/>
              <a:t> and habitat damages.  The State of Alaska estimated economic </a:t>
            </a:r>
            <a:r>
              <a:rPr lang="en-US" baseline="0" dirty="0" smtClean="0"/>
              <a:t>damages to its businesses, towns and boroughs, </a:t>
            </a:r>
            <a:r>
              <a:rPr lang="en-US" baseline="0" dirty="0" err="1" smtClean="0"/>
              <a:t>tourism,etc</a:t>
            </a:r>
            <a:r>
              <a:rPr lang="en-US" baseline="0" dirty="0" smtClean="0"/>
              <a:t>.  </a:t>
            </a:r>
            <a:r>
              <a:rPr lang="en-US" baseline="0" dirty="0" smtClean="0"/>
              <a:t>These </a:t>
            </a:r>
            <a:r>
              <a:rPr lang="en-US" baseline="0" dirty="0" smtClean="0"/>
              <a:t>ecological body count and economic damages laid </a:t>
            </a:r>
            <a:r>
              <a:rPr lang="en-US" baseline="0" dirty="0" smtClean="0"/>
              <a:t>the basis for </a:t>
            </a:r>
            <a:r>
              <a:rPr lang="en-US" baseline="0" dirty="0" smtClean="0"/>
              <a:t>the many </a:t>
            </a:r>
            <a:r>
              <a:rPr lang="en-US" baseline="0" dirty="0" smtClean="0"/>
              <a:t>Exxon lawsuits.  The </a:t>
            </a:r>
            <a:r>
              <a:rPr lang="en-US" baseline="0" dirty="0" smtClean="0"/>
              <a:t>uproarious political </a:t>
            </a:r>
            <a:r>
              <a:rPr lang="en-US" baseline="0" dirty="0" smtClean="0"/>
              <a:t>response occurred in Juneau and Washington.  The whole country knew the Exxon Valdez penalty and restoration outcomes would become precedents for future spills.  Public Relations/lobbying </a:t>
            </a:r>
            <a:r>
              <a:rPr lang="en-US" baseline="0" dirty="0" smtClean="0"/>
              <a:t>was at ramming speed under bright media lights.</a:t>
            </a:r>
            <a:endParaRPr lang="en-US" dirty="0"/>
          </a:p>
        </p:txBody>
      </p:sp>
      <p:sp>
        <p:nvSpPr>
          <p:cNvPr id="4" name="Slide Number Placeholder 3"/>
          <p:cNvSpPr>
            <a:spLocks noGrp="1"/>
          </p:cNvSpPr>
          <p:nvPr>
            <p:ph type="sldNum" sz="quarter" idx="10"/>
          </p:nvPr>
        </p:nvSpPr>
        <p:spPr/>
        <p:txBody>
          <a:bodyPr/>
          <a:lstStyle/>
          <a:p>
            <a:fld id="{D07D1AE5-AFD6-4E51-93AB-76AFD51BD4DA}" type="slidenum">
              <a:rPr lang="en-US" smtClean="0"/>
              <a:pPr/>
              <a:t>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Exxon Valdez restoration timeline shows that it took 30 months to reach the Alaska Department of Law and US Department of Justice Consent Decree with Exxon.  The plan to spend the money took four years and </a:t>
            </a:r>
            <a:r>
              <a:rPr lang="en-US" baseline="0" smtClean="0"/>
              <a:t>two months</a:t>
            </a:r>
            <a:endParaRPr lang="en-US" dirty="0"/>
          </a:p>
        </p:txBody>
      </p:sp>
      <p:sp>
        <p:nvSpPr>
          <p:cNvPr id="4" name="Slide Number Placeholder 3"/>
          <p:cNvSpPr>
            <a:spLocks noGrp="1"/>
          </p:cNvSpPr>
          <p:nvPr>
            <p:ph type="sldNum" sz="quarter" idx="10"/>
          </p:nvPr>
        </p:nvSpPr>
        <p:spPr/>
        <p:txBody>
          <a:bodyPr/>
          <a:lstStyle/>
          <a:p>
            <a:fld id="{D07D1AE5-AFD6-4E51-93AB-76AFD51BD4DA}"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oil spill region</a:t>
            </a:r>
            <a:r>
              <a:rPr lang="en-US" baseline="0" dirty="0" smtClean="0"/>
              <a:t> was </a:t>
            </a:r>
            <a:r>
              <a:rPr lang="en-US" baseline="0" dirty="0" smtClean="0"/>
              <a:t>identified and </a:t>
            </a:r>
            <a:r>
              <a:rPr lang="en-US" baseline="0" dirty="0" smtClean="0"/>
              <a:t>that included 1,200 miles of Alaska coast and most of the areas impacted were federal conservation units including national forests, national parks and wildlife refuges.  </a:t>
            </a:r>
            <a:r>
              <a:rPr lang="en-US" baseline="0" dirty="0" smtClean="0"/>
              <a:t>Native corporation private inholdings </a:t>
            </a:r>
            <a:r>
              <a:rPr lang="en-US" baseline="0" dirty="0" smtClean="0">
                <a:solidFill>
                  <a:srgbClr val="FF0000"/>
                </a:solidFill>
              </a:rPr>
              <a:t>(</a:t>
            </a:r>
            <a:r>
              <a:rPr lang="en-US" b="1" baseline="0" dirty="0" smtClean="0">
                <a:solidFill>
                  <a:srgbClr val="FF0000"/>
                </a:solidFill>
              </a:rPr>
              <a:t>in red</a:t>
            </a:r>
            <a:r>
              <a:rPr lang="en-US" baseline="0" dirty="0" smtClean="0"/>
              <a:t>) had many of the best salmon drainages (70% of Kodiak’s salmon runs were on private land) and forest areas. Anchorage </a:t>
            </a:r>
            <a:r>
              <a:rPr lang="en-US" baseline="0" dirty="0" smtClean="0"/>
              <a:t>is in the upper right of the map.  Prince William Sound center right,  Kenai Peninsula in the upper center, Kodiak Island lower center, Alaska Peninsula on the left side.  The red areas equal </a:t>
            </a:r>
            <a:r>
              <a:rPr lang="en-US" baseline="0" dirty="0" smtClean="0"/>
              <a:t>more than 750,000 </a:t>
            </a:r>
            <a:r>
              <a:rPr lang="en-US" baseline="0" dirty="0" smtClean="0"/>
              <a:t>acres of coast targeted for permanent protection, to be purchased in fee or </a:t>
            </a:r>
            <a:r>
              <a:rPr lang="en-US" baseline="0" dirty="0" smtClean="0"/>
              <a:t>with permanent conservation </a:t>
            </a:r>
            <a:r>
              <a:rPr lang="en-US" baseline="0" dirty="0" smtClean="0"/>
              <a:t>easements.</a:t>
            </a:r>
            <a:endParaRPr lang="en-US" dirty="0"/>
          </a:p>
        </p:txBody>
      </p:sp>
      <p:sp>
        <p:nvSpPr>
          <p:cNvPr id="4" name="Slide Number Placeholder 3"/>
          <p:cNvSpPr>
            <a:spLocks noGrp="1"/>
          </p:cNvSpPr>
          <p:nvPr>
            <p:ph type="sldNum" sz="quarter" idx="10"/>
          </p:nvPr>
        </p:nvSpPr>
        <p:spPr/>
        <p:txBody>
          <a:bodyPr/>
          <a:lstStyle/>
          <a:p>
            <a:fld id="{9019E7D2-8796-428C-8900-2F42F5F0E6CB}" type="slidenum">
              <a:rPr lang="en-US" smtClean="0"/>
              <a:t>5</a:t>
            </a:fld>
            <a:endParaRPr lang="en-US" dirty="0"/>
          </a:p>
        </p:txBody>
      </p:sp>
    </p:spTree>
    <p:extLst>
      <p:ext uri="{BB962C8B-B14F-4D97-AF65-F5344CB8AC3E}">
        <p14:creationId xmlns:p14="http://schemas.microsoft.com/office/powerpoint/2010/main" val="2919199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Natural Resource Damages</a:t>
            </a:r>
            <a:r>
              <a:rPr lang="en-US" baseline="0" dirty="0" smtClean="0"/>
              <a:t> Act, Clean Water Act and Migratory Bird Treaty Act plus Alaska conservation laws led to the Exxon $1 billion </a:t>
            </a:r>
            <a:r>
              <a:rPr lang="en-US" baseline="0" dirty="0" smtClean="0"/>
              <a:t>ecological damages settlement</a:t>
            </a:r>
            <a:r>
              <a:rPr lang="en-US" baseline="0" dirty="0" smtClean="0"/>
              <a:t>.   A Trustee Council was established as a stand alone federal agency with 3 state and 3 federal trustees making funding decisions on behalf of the Governor of Alaska and the President of the United States</a:t>
            </a:r>
            <a:r>
              <a:rPr lang="en-US" baseline="0" dirty="0" smtClean="0"/>
              <a:t>.  Any funding requires a 6-0 votes which set up horse trading between state and federal trustees. </a:t>
            </a:r>
            <a:endParaRPr lang="en-US" dirty="0"/>
          </a:p>
        </p:txBody>
      </p:sp>
      <p:sp>
        <p:nvSpPr>
          <p:cNvPr id="4" name="Slide Number Placeholder 3"/>
          <p:cNvSpPr>
            <a:spLocks noGrp="1"/>
          </p:cNvSpPr>
          <p:nvPr>
            <p:ph type="sldNum" sz="quarter" idx="10"/>
          </p:nvPr>
        </p:nvSpPr>
        <p:spPr/>
        <p:txBody>
          <a:bodyPr/>
          <a:lstStyle/>
          <a:p>
            <a:fld id="{59EDBC68-644E-42A0-93B3-C6BE3F91C8DB}"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of the species</a:t>
            </a:r>
            <a:r>
              <a:rPr lang="en-US" baseline="0" dirty="0" smtClean="0"/>
              <a:t> and resources injured by the spill depended upon coastal habitats for nesting, breeding and feeding.  It is difficult to spend funds on purely marine damages.  </a:t>
            </a:r>
            <a:r>
              <a:rPr lang="en-US" baseline="0" dirty="0" smtClean="0"/>
              <a:t>An Orca whale’s food often comes from terrestrial habitats (salmon). </a:t>
            </a:r>
            <a:endParaRPr lang="en-US" dirty="0"/>
          </a:p>
        </p:txBody>
      </p:sp>
      <p:sp>
        <p:nvSpPr>
          <p:cNvPr id="4" name="Slide Number Placeholder 3"/>
          <p:cNvSpPr>
            <a:spLocks noGrp="1"/>
          </p:cNvSpPr>
          <p:nvPr>
            <p:ph type="sldNum" sz="quarter" idx="10"/>
          </p:nvPr>
        </p:nvSpPr>
        <p:spPr/>
        <p:txBody>
          <a:bodyPr/>
          <a:lstStyle/>
          <a:p>
            <a:fld id="{D07D1AE5-AFD6-4E51-93AB-76AFD51BD4DA}" type="slidenum">
              <a:rPr lang="en-US" smtClean="0">
                <a:solidFill>
                  <a:prstClr val="black"/>
                </a:solidFill>
              </a:rPr>
              <a:pPr/>
              <a:t>7</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public,</a:t>
            </a:r>
            <a:r>
              <a:rPr lang="en-US" baseline="0" dirty="0" smtClean="0"/>
              <a:t> </a:t>
            </a:r>
            <a:r>
              <a:rPr lang="en-US" baseline="0" dirty="0" smtClean="0"/>
              <a:t>especially grant funding applicants became involved in extensive rounds of meetings.  The George W. Bush Administration officials are on the </a:t>
            </a:r>
            <a:r>
              <a:rPr lang="en-US" baseline="0" dirty="0" smtClean="0"/>
              <a:t>lower right</a:t>
            </a:r>
            <a:r>
              <a:rPr lang="en-US" baseline="0" dirty="0" smtClean="0"/>
              <a:t>.  Native corporation landowners are on the left.  I’m in the light shirt on the lower left.  I set up the meeting for the landowners but was </a:t>
            </a:r>
            <a:r>
              <a:rPr lang="en-US" baseline="0" dirty="0" smtClean="0"/>
              <a:t>never </a:t>
            </a:r>
            <a:r>
              <a:rPr lang="en-US" baseline="0" dirty="0" smtClean="0"/>
              <a:t>a decision maker in the negotiations.</a:t>
            </a:r>
            <a:endParaRPr lang="en-US" dirty="0"/>
          </a:p>
        </p:txBody>
      </p:sp>
      <p:sp>
        <p:nvSpPr>
          <p:cNvPr id="4" name="Slide Number Placeholder 3"/>
          <p:cNvSpPr>
            <a:spLocks noGrp="1"/>
          </p:cNvSpPr>
          <p:nvPr>
            <p:ph type="sldNum" sz="quarter" idx="10"/>
          </p:nvPr>
        </p:nvSpPr>
        <p:spPr/>
        <p:txBody>
          <a:bodyPr/>
          <a:lstStyle/>
          <a:p>
            <a:fld id="{D07D1AE5-AFD6-4E51-93AB-76AFD51BD4DA}" type="slidenum">
              <a:rPr lang="en-US" smtClean="0">
                <a:solidFill>
                  <a:prstClr val="black"/>
                </a:solidFill>
              </a:rPr>
              <a:pPr/>
              <a:t>8</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major</a:t>
            </a:r>
            <a:r>
              <a:rPr lang="en-US" baseline="0" dirty="0" smtClean="0"/>
              <a:t> part of my job was to seek endorsements from stakeholder groups including sport hunters and anglers like HSC’s Tony </a:t>
            </a:r>
            <a:r>
              <a:rPr lang="en-US" baseline="0" dirty="0" smtClean="0"/>
              <a:t>Houseman.  Commercial </a:t>
            </a:r>
            <a:r>
              <a:rPr lang="en-US" baseline="0" dirty="0" smtClean="0"/>
              <a:t>fishing </a:t>
            </a:r>
            <a:r>
              <a:rPr lang="en-US" baseline="0" dirty="0" smtClean="0"/>
              <a:t>interests, both boats and canneries, are the largest employers in the spill region and </a:t>
            </a:r>
            <a:r>
              <a:rPr lang="en-US" baseline="0" dirty="0" smtClean="0"/>
              <a:t>they wanted the salmon rivers protected in </a:t>
            </a:r>
            <a:r>
              <a:rPr lang="en-US" baseline="0" dirty="0" smtClean="0"/>
              <a:t>perpetuity. Ecotourism </a:t>
            </a:r>
            <a:r>
              <a:rPr lang="en-US" baseline="0" dirty="0" smtClean="0"/>
              <a:t>represented by the kayaker had a major </a:t>
            </a:r>
            <a:r>
              <a:rPr lang="en-US" baseline="0" dirty="0" smtClean="0"/>
              <a:t>voice via chambers of commerce and guides and lodges. The </a:t>
            </a:r>
            <a:r>
              <a:rPr lang="en-US" baseline="0" dirty="0" smtClean="0"/>
              <a:t>subsistence needs of rural residents </a:t>
            </a:r>
            <a:r>
              <a:rPr lang="en-US" baseline="0" dirty="0" smtClean="0"/>
              <a:t>round out the “Big Four” </a:t>
            </a:r>
            <a:r>
              <a:rPr lang="en-US" baseline="0" dirty="0" smtClean="0"/>
              <a:t>that </a:t>
            </a:r>
            <a:r>
              <a:rPr lang="en-US" baseline="0" dirty="0" smtClean="0"/>
              <a:t>benefit </a:t>
            </a:r>
            <a:r>
              <a:rPr lang="en-US" baseline="0" dirty="0" smtClean="0"/>
              <a:t>from habitat protection agreements.</a:t>
            </a:r>
            <a:endParaRPr lang="en-US" dirty="0"/>
          </a:p>
        </p:txBody>
      </p:sp>
      <p:sp>
        <p:nvSpPr>
          <p:cNvPr id="4" name="Slide Number Placeholder 3"/>
          <p:cNvSpPr>
            <a:spLocks noGrp="1"/>
          </p:cNvSpPr>
          <p:nvPr>
            <p:ph type="sldNum" sz="quarter" idx="10"/>
          </p:nvPr>
        </p:nvSpPr>
        <p:spPr/>
        <p:txBody>
          <a:bodyPr/>
          <a:lstStyle/>
          <a:p>
            <a:fld id="{59EDBC68-644E-42A0-93B3-C6BE3F91C8DB}" type="slidenum">
              <a:rPr lang="en-US" smtClean="0">
                <a:solidFill>
                  <a:prstClr val="black"/>
                </a:solidFill>
              </a:rPr>
              <a:pPr/>
              <a:t>9</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1199942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131826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297859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161250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198194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1503634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2586054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2878535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1145683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2172087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376B9E-0875-476E-8D26-300465EC734F}" type="datetimeFigureOut">
              <a:rPr lang="en-US" smtClean="0"/>
              <a:t>4/23/2021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E2FEA39-57CA-4CDD-A0A8-2440784733ED}" type="slidenum">
              <a:rPr lang="en-US" smtClean="0"/>
              <a:t>‹#›</a:t>
            </a:fld>
            <a:endParaRPr lang="en-US" dirty="0"/>
          </a:p>
        </p:txBody>
      </p:sp>
    </p:spTree>
    <p:extLst>
      <p:ext uri="{BB962C8B-B14F-4D97-AF65-F5344CB8AC3E}">
        <p14:creationId xmlns:p14="http://schemas.microsoft.com/office/powerpoint/2010/main" val="2818681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76B9E-0875-476E-8D26-300465EC734F}" type="datetimeFigureOut">
              <a:rPr lang="en-US" smtClean="0"/>
              <a:t>4/23/2021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2FEA39-57CA-4CDD-A0A8-2440784733ED}" type="slidenum">
              <a:rPr lang="en-US" smtClean="0"/>
              <a:t>‹#›</a:t>
            </a:fld>
            <a:endParaRPr lang="en-US" dirty="0"/>
          </a:p>
        </p:txBody>
      </p:sp>
    </p:spTree>
    <p:extLst>
      <p:ext uri="{BB962C8B-B14F-4D97-AF65-F5344CB8AC3E}">
        <p14:creationId xmlns:p14="http://schemas.microsoft.com/office/powerpoint/2010/main" val="2835181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hyperlink" Target="http://blog.trcp.org/wp-content/uploads/2015/07/elmers-pumping_web.jpg"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evostc.state.ak.u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11362"/>
          </a:xfrm>
        </p:spPr>
        <p:txBody>
          <a:bodyPr>
            <a:normAutofit fontScale="90000"/>
          </a:bodyPr>
          <a:lstStyle/>
          <a:p>
            <a:r>
              <a:rPr lang="en-US" sz="4000" dirty="0" smtClean="0"/>
              <a:t/>
            </a:r>
            <a:br>
              <a:rPr lang="en-US" sz="4000" dirty="0" smtClean="0"/>
            </a:br>
            <a:r>
              <a:rPr lang="en-US" sz="4000" b="1" dirty="0" smtClean="0">
                <a:solidFill>
                  <a:srgbClr val="0000FF"/>
                </a:solidFill>
              </a:rPr>
              <a:t>Exxon Valdez </a:t>
            </a:r>
            <a:r>
              <a:rPr lang="en-US" sz="4000" b="1" dirty="0" smtClean="0"/>
              <a:t>&amp;</a:t>
            </a:r>
            <a:r>
              <a:rPr lang="en-US" sz="4000" b="1" dirty="0" smtClean="0">
                <a:solidFill>
                  <a:srgbClr val="0000FF"/>
                </a:solidFill>
              </a:rPr>
              <a:t> Deepwater Horizon </a:t>
            </a:r>
            <a:r>
              <a:rPr lang="en-US" sz="4000" b="1" dirty="0" smtClean="0">
                <a:solidFill>
                  <a:srgbClr val="00602B"/>
                </a:solidFill>
              </a:rPr>
              <a:t>Restoration </a:t>
            </a:r>
            <a:r>
              <a:rPr lang="en-US" sz="4000" b="1" dirty="0">
                <a:solidFill>
                  <a:srgbClr val="00602B"/>
                </a:solidFill>
              </a:rPr>
              <a:t>P</a:t>
            </a:r>
            <a:r>
              <a:rPr lang="en-US" sz="4000" b="1" dirty="0" smtClean="0">
                <a:solidFill>
                  <a:srgbClr val="00602B"/>
                </a:solidFill>
              </a:rPr>
              <a:t>arallels</a:t>
            </a:r>
            <a:r>
              <a:rPr lang="en-US" sz="4000" dirty="0" smtClean="0"/>
              <a:t/>
            </a:r>
            <a:br>
              <a:rPr lang="en-US" sz="4000" dirty="0" smtClean="0"/>
            </a:br>
            <a:r>
              <a:rPr lang="en-US" sz="2800" dirty="0" smtClean="0">
                <a:latin typeface="Arial Black" panose="020B0A04020102020204" pitchFamily="34" charset="0"/>
              </a:rPr>
              <a:t>Houston Safari Club Foundation</a:t>
            </a:r>
            <a:br>
              <a:rPr lang="en-US" sz="2800" dirty="0" smtClean="0">
                <a:latin typeface="Arial Black" panose="020B0A04020102020204" pitchFamily="34" charset="0"/>
              </a:rPr>
            </a:br>
            <a:r>
              <a:rPr lang="en-US" sz="2200" dirty="0" smtClean="0">
                <a:latin typeface="Arial" panose="020B0604020202020204" pitchFamily="34" charset="0"/>
                <a:cs typeface="Arial" panose="020B0604020202020204" pitchFamily="34" charset="0"/>
              </a:rPr>
              <a:t>By HSCF Life Member Tim Richardson </a:t>
            </a:r>
            <a:r>
              <a:rPr lang="en-US" sz="2200" dirty="0" smtClean="0">
                <a:latin typeface="Arial" panose="020B0604020202020204" pitchFamily="34" charset="0"/>
                <a:cs typeface="Arial" panose="020B0604020202020204" pitchFamily="34" charset="0"/>
              </a:rPr>
              <a:t>4/20/21</a:t>
            </a:r>
            <a:r>
              <a:rPr lang="en-US" sz="4000" dirty="0" smtClean="0"/>
              <a:t/>
            </a:r>
            <a:br>
              <a:rPr lang="en-US" sz="4000" dirty="0" smtClean="0"/>
            </a:br>
            <a:endParaRPr lang="en-US" sz="4000" dirty="0"/>
          </a:p>
        </p:txBody>
      </p:sp>
      <p:pic>
        <p:nvPicPr>
          <p:cNvPr id="13314" name="Picture 2" descr="C:\Users\Tim\Documents\TRPR\bear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3610928" cy="3886201"/>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Tim\Documents\Texas\IMG_02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1457" y="2438400"/>
            <a:ext cx="3859313"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677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Exxon Valdez habitat conservation earned bi-partisan support</a:t>
            </a:r>
          </a:p>
        </p:txBody>
      </p:sp>
      <p:pic>
        <p:nvPicPr>
          <p:cNvPr id="5" name="Content Placeholder 4" descr="Hickel etc 007.jpg"/>
          <p:cNvPicPr>
            <a:picLocks noGrp="1" noChangeAspect="1"/>
          </p:cNvPicPr>
          <p:nvPr>
            <p:ph idx="1"/>
          </p:nvPr>
        </p:nvPicPr>
        <p:blipFill>
          <a:blip r:embed="rId3" cstate="print"/>
          <a:stretch>
            <a:fillRect/>
          </a:stretch>
        </p:blipFill>
        <p:spPr>
          <a:xfrm>
            <a:off x="3352800" y="1371600"/>
            <a:ext cx="5486400" cy="3581401"/>
          </a:xfrm>
        </p:spPr>
      </p:pic>
      <p:pic>
        <p:nvPicPr>
          <p:cNvPr id="3074" name="Picture 2" descr="C:\Documents and Settings\Timothy Richardson\My Documents\My Pictures\Alaska Peoples\JuneauKOT June06\DruePearce\DruePearceAward .jpg"/>
          <p:cNvPicPr>
            <a:picLocks noChangeAspect="1" noChangeArrowheads="1"/>
          </p:cNvPicPr>
          <p:nvPr/>
        </p:nvPicPr>
        <p:blipFill>
          <a:blip r:embed="rId4" cstate="print"/>
          <a:srcRect/>
          <a:stretch>
            <a:fillRect/>
          </a:stretch>
        </p:blipFill>
        <p:spPr bwMode="auto">
          <a:xfrm>
            <a:off x="228600" y="1981200"/>
            <a:ext cx="3810000" cy="3124200"/>
          </a:xfrm>
          <a:prstGeom prst="rect">
            <a:avLst/>
          </a:prstGeom>
          <a:noFill/>
        </p:spPr>
      </p:pic>
      <p:pic>
        <p:nvPicPr>
          <p:cNvPr id="3076" name="Picture 4" descr="C:\Documents and Settings\Timothy Richardson\My Documents\The Busby Group\OMI\EVOS Supreme\08_2.26_WholeTruth-36_2.jpg"/>
          <p:cNvPicPr>
            <a:picLocks noChangeAspect="1" noChangeArrowheads="1"/>
          </p:cNvPicPr>
          <p:nvPr/>
        </p:nvPicPr>
        <p:blipFill>
          <a:blip r:embed="rId5" cstate="print"/>
          <a:srcRect/>
          <a:stretch>
            <a:fillRect/>
          </a:stretch>
        </p:blipFill>
        <p:spPr bwMode="auto">
          <a:xfrm>
            <a:off x="3429000" y="4267200"/>
            <a:ext cx="2895600" cy="2590800"/>
          </a:xfrm>
          <a:prstGeom prst="rect">
            <a:avLst/>
          </a:prstGeom>
          <a:noFill/>
        </p:spPr>
      </p:pic>
    </p:spTree>
    <p:extLst>
      <p:ext uri="{BB962C8B-B14F-4D97-AF65-F5344CB8AC3E}">
        <p14:creationId xmlns:p14="http://schemas.microsoft.com/office/powerpoint/2010/main" val="280562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5562600"/>
          </a:xfrm>
        </p:spPr>
        <p:txBody>
          <a:bodyPr>
            <a:normAutofit fontScale="90000"/>
          </a:bodyPr>
          <a:lstStyle/>
          <a:p>
            <a:pPr algn="l"/>
            <a:r>
              <a:rPr lang="en-US" sz="3200" dirty="0">
                <a:solidFill>
                  <a:srgbClr val="FF0000"/>
                </a:solidFill>
              </a:rPr>
              <a:t>      </a:t>
            </a:r>
            <a:r>
              <a:rPr lang="en-US" sz="3200" b="1" dirty="0">
                <a:solidFill>
                  <a:srgbClr val="FF0000"/>
                </a:solidFill>
              </a:rPr>
              <a:t>4</a:t>
            </a:r>
            <a:r>
              <a:rPr lang="en-US" sz="3200" dirty="0"/>
              <a:t> Exxon Valdez lessons for </a:t>
            </a:r>
            <a:r>
              <a:rPr lang="en-US" sz="3200" dirty="0" smtClean="0"/>
              <a:t>Oil Spill </a:t>
            </a:r>
            <a:r>
              <a:rPr lang="en-US" sz="3200" dirty="0"/>
              <a:t>Restoration</a:t>
            </a:r>
            <a:br>
              <a:rPr lang="en-US" sz="3200" dirty="0"/>
            </a:br>
            <a:r>
              <a:rPr lang="en-US" sz="2400" dirty="0"/>
              <a:t/>
            </a:r>
            <a:br>
              <a:rPr lang="en-US" sz="2400" dirty="0"/>
            </a:br>
            <a:r>
              <a:rPr lang="en-US" sz="2400" dirty="0" smtClean="0"/>
              <a:t>* </a:t>
            </a:r>
            <a:r>
              <a:rPr lang="en-US" sz="3100" dirty="0"/>
              <a:t>Oil spill mitigations are major </a:t>
            </a:r>
            <a:r>
              <a:rPr lang="en-US" sz="3100" b="1" dirty="0">
                <a:solidFill>
                  <a:srgbClr val="FF0000"/>
                </a:solidFill>
              </a:rPr>
              <a:t>coastal conservation </a:t>
            </a:r>
            <a:r>
              <a:rPr lang="en-US" sz="3100" dirty="0"/>
              <a:t>opportunities</a:t>
            </a:r>
            <a:r>
              <a:rPr lang="en-US" sz="2400" dirty="0"/>
              <a:t/>
            </a:r>
            <a:br>
              <a:rPr lang="en-US" sz="2400" dirty="0"/>
            </a:br>
            <a:r>
              <a:rPr lang="en-US" sz="2400" dirty="0"/>
              <a:t/>
            </a:r>
            <a:br>
              <a:rPr lang="en-US" sz="2400" dirty="0"/>
            </a:br>
            <a:r>
              <a:rPr lang="en-US" sz="2400" dirty="0" smtClean="0"/>
              <a:t>* </a:t>
            </a:r>
            <a:r>
              <a:rPr lang="en-US" sz="3100" dirty="0"/>
              <a:t>There is </a:t>
            </a:r>
            <a:r>
              <a:rPr lang="en-US" sz="3100" dirty="0" smtClean="0"/>
              <a:t>an invisible </a:t>
            </a:r>
            <a:r>
              <a:rPr lang="en-US" sz="3100" dirty="0"/>
              <a:t>‘game clock</a:t>
            </a:r>
            <a:r>
              <a:rPr lang="en-US" sz="3100" dirty="0" smtClean="0"/>
              <a:t>.’  </a:t>
            </a:r>
            <a:r>
              <a:rPr lang="en-US" sz="3100" b="1" dirty="0" smtClean="0">
                <a:solidFill>
                  <a:srgbClr val="FF0000"/>
                </a:solidFill>
              </a:rPr>
              <a:t>Timelines </a:t>
            </a:r>
            <a:r>
              <a:rPr lang="en-US" sz="3100" b="1" dirty="0">
                <a:solidFill>
                  <a:srgbClr val="FF0000"/>
                </a:solidFill>
              </a:rPr>
              <a:t>matter</a:t>
            </a:r>
            <a:r>
              <a:rPr lang="en-US" sz="3100" b="1" dirty="0"/>
              <a:t> </a:t>
            </a:r>
            <a:r>
              <a:rPr lang="en-US" sz="3100" dirty="0"/>
              <a:t>to both connect with aroused public awareness and </a:t>
            </a:r>
            <a:r>
              <a:rPr lang="en-US" sz="3100" dirty="0" smtClean="0"/>
              <a:t>set </a:t>
            </a:r>
            <a:r>
              <a:rPr lang="en-US" sz="3100" dirty="0"/>
              <a:t>long term </a:t>
            </a:r>
            <a:r>
              <a:rPr lang="en-US" sz="3100" dirty="0" smtClean="0"/>
              <a:t>priorities.  </a:t>
            </a:r>
            <a:r>
              <a:rPr lang="en-US" sz="2400" dirty="0"/>
              <a:t/>
            </a:r>
            <a:br>
              <a:rPr lang="en-US" sz="2400" dirty="0"/>
            </a:br>
            <a:r>
              <a:rPr lang="en-US" sz="2400" dirty="0"/>
              <a:t/>
            </a:r>
            <a:br>
              <a:rPr lang="en-US" sz="2400" dirty="0"/>
            </a:br>
            <a:r>
              <a:rPr lang="en-US" sz="2400" dirty="0"/>
              <a:t>* </a:t>
            </a:r>
            <a:r>
              <a:rPr lang="en-US" sz="3100" b="1" dirty="0">
                <a:solidFill>
                  <a:srgbClr val="FF0000"/>
                </a:solidFill>
              </a:rPr>
              <a:t>‘Link to injury’ </a:t>
            </a:r>
            <a:r>
              <a:rPr lang="en-US" sz="3100" dirty="0"/>
              <a:t>and </a:t>
            </a:r>
            <a:r>
              <a:rPr lang="en-US" sz="3100" b="1" dirty="0">
                <a:solidFill>
                  <a:srgbClr val="FF0000"/>
                </a:solidFill>
              </a:rPr>
              <a:t>‘potential for benefit’ </a:t>
            </a:r>
            <a:r>
              <a:rPr lang="en-US" sz="3100" dirty="0"/>
              <a:t>should guide wildlife conservation decisions</a:t>
            </a:r>
            <a:br>
              <a:rPr lang="en-US" sz="3100" dirty="0"/>
            </a:br>
            <a:r>
              <a:rPr lang="en-US" sz="2400" dirty="0"/>
              <a:t/>
            </a:r>
            <a:br>
              <a:rPr lang="en-US" sz="2400" dirty="0"/>
            </a:br>
            <a:r>
              <a:rPr lang="en-US" sz="2400" dirty="0"/>
              <a:t>* </a:t>
            </a:r>
            <a:r>
              <a:rPr lang="en-US" sz="3100" b="1" dirty="0">
                <a:solidFill>
                  <a:srgbClr val="FF0000"/>
                </a:solidFill>
              </a:rPr>
              <a:t>Stakeholder buy-in </a:t>
            </a:r>
            <a:r>
              <a:rPr lang="en-US" sz="3100" dirty="0"/>
              <a:t>and </a:t>
            </a:r>
            <a:r>
              <a:rPr lang="en-US" sz="3100" b="1" dirty="0">
                <a:solidFill>
                  <a:srgbClr val="FF0000"/>
                </a:solidFill>
              </a:rPr>
              <a:t>public relations </a:t>
            </a:r>
            <a:r>
              <a:rPr lang="en-US" sz="3100" dirty="0"/>
              <a:t>can be </a:t>
            </a:r>
            <a:r>
              <a:rPr lang="en-US" sz="3100" b="1" dirty="0"/>
              <a:t>half the battle</a:t>
            </a:r>
            <a:r>
              <a:rPr lang="en-US" sz="3100" dirty="0"/>
              <a:t/>
            </a:r>
            <a:br>
              <a:rPr lang="en-US" sz="3100" dirty="0"/>
            </a:br>
            <a:r>
              <a:rPr lang="en-US" sz="3100" dirty="0"/>
              <a:t/>
            </a:r>
            <a:br>
              <a:rPr lang="en-US" sz="3100" dirty="0"/>
            </a:br>
            <a:endParaRPr lang="en-US" sz="3100" dirty="0"/>
          </a:p>
        </p:txBody>
      </p:sp>
    </p:spTree>
    <p:extLst>
      <p:ext uri="{BB962C8B-B14F-4D97-AF65-F5344CB8AC3E}">
        <p14:creationId xmlns:p14="http://schemas.microsoft.com/office/powerpoint/2010/main" val="409689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comes BP Deepwater </a:t>
            </a:r>
            <a:r>
              <a:rPr lang="en-US" dirty="0" smtClean="0"/>
              <a:t>Horizon</a:t>
            </a:r>
            <a:endParaRPr lang="en-US" dirty="0"/>
          </a:p>
        </p:txBody>
      </p:sp>
      <p:pic>
        <p:nvPicPr>
          <p:cNvPr id="6" name="Content Placeholder 5" descr="Deepwater Horizon Collapsing.jpg"/>
          <p:cNvPicPr>
            <a:picLocks noGrp="1" noChangeAspect="1"/>
          </p:cNvPicPr>
          <p:nvPr>
            <p:ph idx="1"/>
          </p:nvPr>
        </p:nvPicPr>
        <p:blipFill>
          <a:blip r:embed="rId3" cstate="print"/>
          <a:stretch>
            <a:fillRect/>
          </a:stretch>
        </p:blipFill>
        <p:spPr>
          <a:xfrm>
            <a:off x="609600" y="1676400"/>
            <a:ext cx="7924800" cy="4953000"/>
          </a:xfrm>
        </p:spPr>
      </p:pic>
    </p:spTree>
    <p:extLst>
      <p:ext uri="{BB962C8B-B14F-4D97-AF65-F5344CB8AC3E}">
        <p14:creationId xmlns:p14="http://schemas.microsoft.com/office/powerpoint/2010/main" val="396147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fontScale="90000"/>
          </a:bodyPr>
          <a:lstStyle/>
          <a:p>
            <a:pPr algn="l"/>
            <a:r>
              <a:rPr lang="en-US" sz="3100" dirty="0" smtClean="0">
                <a:solidFill>
                  <a:srgbClr val="FF0000"/>
                </a:solidFill>
              </a:rPr>
              <a:t/>
            </a:r>
            <a:br>
              <a:rPr lang="en-US" sz="3100" dirty="0" smtClean="0">
                <a:solidFill>
                  <a:srgbClr val="FF0000"/>
                </a:solidFill>
              </a:rPr>
            </a:br>
            <a:r>
              <a:rPr lang="en-US" sz="3100" b="1" dirty="0" smtClean="0">
                <a:solidFill>
                  <a:srgbClr val="FF0000"/>
                </a:solidFill>
              </a:rPr>
              <a:t>5</a:t>
            </a:r>
            <a:r>
              <a:rPr lang="en-US" sz="3100" dirty="0" smtClean="0">
                <a:solidFill>
                  <a:srgbClr val="FF0000"/>
                </a:solidFill>
              </a:rPr>
              <a:t> </a:t>
            </a:r>
            <a:r>
              <a:rPr lang="en-US" sz="3100" dirty="0" smtClean="0"/>
              <a:t>differences </a:t>
            </a:r>
            <a:r>
              <a:rPr lang="en-US" sz="3100" dirty="0"/>
              <a:t>between BP spill and Exxon Valdez</a:t>
            </a:r>
            <a:br>
              <a:rPr lang="en-US" sz="3100" dirty="0"/>
            </a:br>
            <a:r>
              <a:rPr lang="en-US" sz="3100" dirty="0"/>
              <a:t/>
            </a:r>
            <a:br>
              <a:rPr lang="en-US" sz="3100" dirty="0"/>
            </a:br>
            <a:r>
              <a:rPr lang="en-US" sz="2700" dirty="0" smtClean="0"/>
              <a:t>* </a:t>
            </a:r>
            <a:r>
              <a:rPr lang="en-US" sz="2700" dirty="0"/>
              <a:t>The </a:t>
            </a:r>
            <a:r>
              <a:rPr lang="en-US" sz="2700" b="1" dirty="0">
                <a:solidFill>
                  <a:srgbClr val="FF0000"/>
                </a:solidFill>
              </a:rPr>
              <a:t>BP spill </a:t>
            </a:r>
            <a:r>
              <a:rPr lang="en-US" sz="2700" b="1" dirty="0" smtClean="0">
                <a:solidFill>
                  <a:srgbClr val="FF0000"/>
                </a:solidFill>
              </a:rPr>
              <a:t>was </a:t>
            </a:r>
            <a:r>
              <a:rPr lang="en-US" sz="2700" b="1" dirty="0">
                <a:solidFill>
                  <a:srgbClr val="FF0000"/>
                </a:solidFill>
              </a:rPr>
              <a:t>19 times larger</a:t>
            </a:r>
            <a:r>
              <a:rPr lang="en-US" sz="2700" b="1" dirty="0"/>
              <a:t> </a:t>
            </a:r>
            <a:r>
              <a:rPr lang="en-US" sz="2700" dirty="0"/>
              <a:t>than Exxon </a:t>
            </a:r>
            <a:r>
              <a:rPr lang="en-US" sz="2700" dirty="0" smtClean="0"/>
              <a:t>Valdez @ 4.5 million barrels</a:t>
            </a:r>
            <a:r>
              <a:rPr lang="en-US" sz="2700" dirty="0"/>
              <a:t/>
            </a:r>
            <a:br>
              <a:rPr lang="en-US" sz="2700" dirty="0"/>
            </a:br>
            <a:r>
              <a:rPr lang="en-US" sz="2700" dirty="0"/>
              <a:t/>
            </a:r>
            <a:br>
              <a:rPr lang="en-US" sz="2700" dirty="0"/>
            </a:br>
            <a:r>
              <a:rPr lang="en-US" sz="2700" dirty="0"/>
              <a:t>* The </a:t>
            </a:r>
            <a:r>
              <a:rPr lang="en-US" sz="2700" b="1" dirty="0">
                <a:solidFill>
                  <a:srgbClr val="FF0000"/>
                </a:solidFill>
              </a:rPr>
              <a:t>wildlife impacts are less graphic </a:t>
            </a:r>
            <a:r>
              <a:rPr lang="en-US" sz="2700" dirty="0"/>
              <a:t>and require </a:t>
            </a:r>
            <a:r>
              <a:rPr lang="en-US" sz="2700" b="1" dirty="0" smtClean="0">
                <a:solidFill>
                  <a:srgbClr val="FF0000"/>
                </a:solidFill>
              </a:rPr>
              <a:t>long </a:t>
            </a:r>
            <a:r>
              <a:rPr lang="en-US" sz="2700" b="1" dirty="0">
                <a:solidFill>
                  <a:srgbClr val="FF0000"/>
                </a:solidFill>
              </a:rPr>
              <a:t>term assessment</a:t>
            </a:r>
            <a:r>
              <a:rPr lang="en-US" sz="2700" dirty="0"/>
              <a:t/>
            </a:r>
            <a:br>
              <a:rPr lang="en-US" sz="2700" dirty="0"/>
            </a:br>
            <a:r>
              <a:rPr lang="en-US" sz="2700" dirty="0"/>
              <a:t/>
            </a:r>
            <a:br>
              <a:rPr lang="en-US" sz="2700" dirty="0"/>
            </a:br>
            <a:r>
              <a:rPr lang="en-US" sz="2700" dirty="0"/>
              <a:t>* There are </a:t>
            </a:r>
            <a:r>
              <a:rPr lang="en-US" sz="2700" b="1" dirty="0"/>
              <a:t>more state governments </a:t>
            </a:r>
            <a:r>
              <a:rPr lang="en-US" sz="2700" dirty="0"/>
              <a:t>involved, </a:t>
            </a:r>
            <a:r>
              <a:rPr lang="en-US" sz="2700" b="1" dirty="0">
                <a:solidFill>
                  <a:srgbClr val="FF0000"/>
                </a:solidFill>
              </a:rPr>
              <a:t>5 instead of 1</a:t>
            </a:r>
            <a:br>
              <a:rPr lang="en-US" sz="2700" b="1" dirty="0">
                <a:solidFill>
                  <a:srgbClr val="FF0000"/>
                </a:solidFill>
              </a:rPr>
            </a:br>
            <a:r>
              <a:rPr lang="en-US" sz="2700" dirty="0"/>
              <a:t/>
            </a:r>
            <a:br>
              <a:rPr lang="en-US" sz="2700" dirty="0"/>
            </a:br>
            <a:r>
              <a:rPr lang="en-US" sz="2700" dirty="0"/>
              <a:t>* There is </a:t>
            </a:r>
            <a:r>
              <a:rPr lang="en-US" sz="2700" b="1" dirty="0">
                <a:solidFill>
                  <a:srgbClr val="FF0000"/>
                </a:solidFill>
              </a:rPr>
              <a:t>less federal and more private land </a:t>
            </a:r>
            <a:r>
              <a:rPr lang="en-US" sz="2700" dirty="0"/>
              <a:t>than in the Alaskan spill zone.</a:t>
            </a:r>
            <a:br>
              <a:rPr lang="en-US" sz="2700" dirty="0"/>
            </a:br>
            <a:r>
              <a:rPr lang="en-US" sz="2700" dirty="0"/>
              <a:t/>
            </a:r>
            <a:br>
              <a:rPr lang="en-US" sz="2700" dirty="0"/>
            </a:br>
            <a:r>
              <a:rPr lang="en-US" sz="2700" dirty="0"/>
              <a:t>*  The BP economic </a:t>
            </a:r>
            <a:r>
              <a:rPr lang="en-US" sz="2700" b="1" dirty="0">
                <a:solidFill>
                  <a:srgbClr val="FF0000"/>
                </a:solidFill>
              </a:rPr>
              <a:t>people damages are </a:t>
            </a:r>
            <a:r>
              <a:rPr lang="en-US" sz="2700" b="1" dirty="0" smtClean="0">
                <a:solidFill>
                  <a:srgbClr val="FF0000"/>
                </a:solidFill>
              </a:rPr>
              <a:t>handled</a:t>
            </a:r>
            <a:r>
              <a:rPr lang="en-US" sz="2700" dirty="0"/>
              <a:t>, while </a:t>
            </a:r>
            <a:r>
              <a:rPr lang="en-US" sz="2700" b="1" dirty="0">
                <a:solidFill>
                  <a:srgbClr val="FF0000"/>
                </a:solidFill>
              </a:rPr>
              <a:t>wildlife restoration is </a:t>
            </a:r>
            <a:r>
              <a:rPr lang="en-US" sz="2700" b="1" dirty="0" smtClean="0">
                <a:solidFill>
                  <a:srgbClr val="FF0000"/>
                </a:solidFill>
              </a:rPr>
              <a:t>at “half time” in Texas</a:t>
            </a:r>
            <a:r>
              <a:rPr lang="en-US" sz="2700" dirty="0" smtClean="0">
                <a:solidFill>
                  <a:srgbClr val="FF0000"/>
                </a:solidFill>
              </a:rPr>
              <a:t> </a:t>
            </a:r>
            <a:r>
              <a:rPr lang="en-US" sz="2700" dirty="0" smtClean="0"/>
              <a:t>eleven years after the spill.</a:t>
            </a:r>
            <a:r>
              <a:rPr lang="en-US" dirty="0"/>
              <a:t/>
            </a:r>
            <a:br>
              <a:rPr lang="en-US" dirty="0"/>
            </a:br>
            <a:endParaRPr lang="en-US" dirty="0"/>
          </a:p>
        </p:txBody>
      </p:sp>
    </p:spTree>
    <p:extLst>
      <p:ext uri="{BB962C8B-B14F-4D97-AF65-F5344CB8AC3E}">
        <p14:creationId xmlns:p14="http://schemas.microsoft.com/office/powerpoint/2010/main" val="29562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Texas natural resource agencies could be the nation’s best</a:t>
            </a: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314" y="4050702"/>
            <a:ext cx="4267200" cy="2682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descr="C:\Users\Tim\Documents\Texas\Jefferson Co\photos\people\Summit group small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1479285"/>
            <a:ext cx="4343400" cy="24595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Tim\Documents\Texas\Jefferson Co\photos\people\Tim C Carter 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41" y="1607316"/>
            <a:ext cx="3531564" cy="220345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901420"/>
            <a:ext cx="3448050" cy="2772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532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000" dirty="0" smtClean="0"/>
              <a:t>Deepwater Horizon sources fund $50 million per year.  The new Texas General Land Office GOMESA account funds $50 million per year.  Hurricane recovery often funds coastal resilience.  A new federal infrastructure bill would include coastal </a:t>
            </a:r>
            <a:r>
              <a:rPr lang="en-US" sz="2000" dirty="0" smtClean="0"/>
              <a:t>Texas. </a:t>
            </a:r>
            <a:endParaRPr lang="en-US" sz="2000" dirty="0"/>
          </a:p>
        </p:txBody>
      </p:sp>
      <p:pic>
        <p:nvPicPr>
          <p:cNvPr id="11266" name="Picture 2" descr="C:\Users\Tim\Documents\Texas\state and federal\state and federal economics\Flow 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752600"/>
            <a:ext cx="6350000" cy="45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13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4648200" cy="990600"/>
          </a:xfrm>
        </p:spPr>
        <p:txBody>
          <a:bodyPr>
            <a:normAutofit fontScale="90000"/>
          </a:bodyPr>
          <a:lstStyle/>
          <a:p>
            <a:r>
              <a:rPr lang="en-US" sz="2400" dirty="0"/>
              <a:t>What is the best way to </a:t>
            </a:r>
            <a:r>
              <a:rPr lang="en-US" sz="2400" dirty="0" smtClean="0"/>
              <a:t>help restore </a:t>
            </a:r>
            <a:r>
              <a:rPr lang="en-US" sz="2400" dirty="0"/>
              <a:t>the Gulf of Mexico ecosystem?</a:t>
            </a:r>
          </a:p>
        </p:txBody>
      </p:sp>
      <p:sp>
        <p:nvSpPr>
          <p:cNvPr id="4" name="Text Placeholder 3"/>
          <p:cNvSpPr>
            <a:spLocks noGrp="1"/>
          </p:cNvSpPr>
          <p:nvPr>
            <p:ph type="body" sz="half" idx="2"/>
          </p:nvPr>
        </p:nvSpPr>
        <p:spPr>
          <a:xfrm>
            <a:off x="457200" y="1524000"/>
            <a:ext cx="3733800" cy="5029200"/>
          </a:xfrm>
        </p:spPr>
        <p:txBody>
          <a:bodyPr>
            <a:normAutofit fontScale="85000" lnSpcReduction="20000"/>
          </a:bodyPr>
          <a:lstStyle/>
          <a:p>
            <a:pPr marL="342900" indent="-342900">
              <a:buAutoNum type="arabicPeriod"/>
            </a:pPr>
            <a:r>
              <a:rPr lang="en-US" sz="2400" b="1" dirty="0">
                <a:solidFill>
                  <a:srgbClr val="FF0000"/>
                </a:solidFill>
              </a:rPr>
              <a:t>Prevent Future Spills</a:t>
            </a:r>
          </a:p>
          <a:p>
            <a:r>
              <a:rPr lang="en-US" sz="2000" dirty="0" smtClean="0"/>
              <a:t>Let ‘</a:t>
            </a:r>
            <a:r>
              <a:rPr lang="en-US" sz="2000" b="1" dirty="0" smtClean="0">
                <a:solidFill>
                  <a:srgbClr val="00602B"/>
                </a:solidFill>
              </a:rPr>
              <a:t>Mother Nature</a:t>
            </a:r>
            <a:r>
              <a:rPr lang="en-US" sz="2000" dirty="0" smtClean="0"/>
              <a:t>’ rebound.  The </a:t>
            </a:r>
            <a:r>
              <a:rPr lang="en-US" sz="2000" dirty="0"/>
              <a:t>Bureau of Ocean Energy </a:t>
            </a:r>
            <a:r>
              <a:rPr lang="en-US" sz="2000" dirty="0" smtClean="0"/>
              <a:t>Management </a:t>
            </a:r>
            <a:r>
              <a:rPr lang="en-US" sz="2000" dirty="0"/>
              <a:t>(</a:t>
            </a:r>
            <a:r>
              <a:rPr lang="en-US" sz="2000" dirty="0" smtClean="0"/>
              <a:t>BOEM) </a:t>
            </a:r>
            <a:r>
              <a:rPr lang="en-US" sz="2000" dirty="0"/>
              <a:t>needs to do its job</a:t>
            </a:r>
            <a:r>
              <a:rPr lang="en-US" sz="2000" dirty="0" smtClean="0"/>
              <a:t>. Texas has invested in </a:t>
            </a:r>
            <a:r>
              <a:rPr lang="en-US" sz="2000" dirty="0" smtClean="0"/>
              <a:t>new drilling and operating guidelines.</a:t>
            </a:r>
            <a:endParaRPr lang="en-US" sz="2000" dirty="0" smtClean="0"/>
          </a:p>
          <a:p>
            <a:endParaRPr lang="en-US" sz="2400" b="1" dirty="0" smtClean="0">
              <a:solidFill>
                <a:srgbClr val="00B050"/>
              </a:solidFill>
            </a:endParaRPr>
          </a:p>
          <a:p>
            <a:r>
              <a:rPr lang="en-US" sz="2400" b="1" dirty="0">
                <a:solidFill>
                  <a:srgbClr val="003E1C"/>
                </a:solidFill>
              </a:rPr>
              <a:t>2</a:t>
            </a:r>
            <a:r>
              <a:rPr lang="en-US" sz="2400" b="1" dirty="0" smtClean="0">
                <a:solidFill>
                  <a:srgbClr val="003E1C"/>
                </a:solidFill>
              </a:rPr>
              <a:t>.  </a:t>
            </a:r>
            <a:r>
              <a:rPr lang="en-US" sz="2400" b="1" dirty="0">
                <a:solidFill>
                  <a:srgbClr val="003E1C"/>
                </a:solidFill>
              </a:rPr>
              <a:t>Conserve existing nesting, breeding and feeding habitats </a:t>
            </a:r>
            <a:r>
              <a:rPr lang="en-US" sz="2000" dirty="0" smtClean="0"/>
              <a:t>to create </a:t>
            </a:r>
            <a:r>
              <a:rPr lang="en-US" sz="2000" dirty="0"/>
              <a:t>permanent coastal ‘nature banks’ assuring resilience against future spills</a:t>
            </a:r>
            <a:r>
              <a:rPr lang="en-US" sz="2000" dirty="0" smtClean="0"/>
              <a:t>.  Species can repopulate.</a:t>
            </a:r>
            <a:endParaRPr lang="en-US" sz="2000" dirty="0"/>
          </a:p>
          <a:p>
            <a:endParaRPr lang="en-US" sz="2000" dirty="0"/>
          </a:p>
          <a:p>
            <a:r>
              <a:rPr lang="en-US" sz="2400" b="1" dirty="0" smtClean="0">
                <a:solidFill>
                  <a:srgbClr val="0070C0"/>
                </a:solidFill>
              </a:rPr>
              <a:t>3. </a:t>
            </a:r>
            <a:r>
              <a:rPr lang="en-US" sz="2400" b="1" dirty="0">
                <a:solidFill>
                  <a:srgbClr val="0070C0"/>
                </a:solidFill>
              </a:rPr>
              <a:t>Improve Water Quality reaching the Gulf</a:t>
            </a:r>
          </a:p>
          <a:p>
            <a:r>
              <a:rPr lang="en-US" sz="2000" dirty="0"/>
              <a:t>The RESTORE Act </a:t>
            </a:r>
            <a:r>
              <a:rPr lang="en-US" sz="2000" dirty="0" smtClean="0"/>
              <a:t>allows funds </a:t>
            </a:r>
            <a:r>
              <a:rPr lang="en-US" sz="2000" dirty="0"/>
              <a:t>to be allocated to best improve water reaching the </a:t>
            </a:r>
            <a:r>
              <a:rPr lang="en-US" sz="2000" dirty="0" smtClean="0"/>
              <a:t>Gulf.  </a:t>
            </a:r>
            <a:r>
              <a:rPr lang="en-US" sz="2000" dirty="0" smtClean="0"/>
              <a:t>Urban and agricultural impacts must be addressed.</a:t>
            </a:r>
            <a:endParaRPr lang="en-US" sz="2000" dirty="0"/>
          </a:p>
          <a:p>
            <a:endParaRPr lang="en-US" sz="2000" dirty="0"/>
          </a:p>
          <a:p>
            <a:endParaRPr lang="en-US" sz="2000" dirty="0"/>
          </a:p>
        </p:txBody>
      </p:sp>
      <p:graphicFrame>
        <p:nvGraphicFramePr>
          <p:cNvPr id="5" name="Object 4"/>
          <p:cNvGraphicFramePr>
            <a:graphicFrameLocks noChangeAspect="1"/>
          </p:cNvGraphicFramePr>
          <p:nvPr>
            <p:extLst>
              <p:ext uri="{D42A27DB-BD31-4B8C-83A1-F6EECF244321}">
                <p14:modId xmlns:p14="http://schemas.microsoft.com/office/powerpoint/2010/main" val="3343678515"/>
              </p:ext>
            </p:extLst>
          </p:nvPr>
        </p:nvGraphicFramePr>
        <p:xfrm>
          <a:off x="4800600" y="1447800"/>
          <a:ext cx="3352800" cy="4575249"/>
        </p:xfrm>
        <a:graphic>
          <a:graphicData uri="http://schemas.openxmlformats.org/presentationml/2006/ole">
            <mc:AlternateContent xmlns:mc="http://schemas.openxmlformats.org/markup-compatibility/2006">
              <mc:Choice xmlns:v="urn:schemas-microsoft-com:vml" Requires="v">
                <p:oleObj spid="_x0000_s3142" name="Acrobat Document" r:id="rId4" imgW="5276698" imgH="7200900" progId="AcroExch.Document.7">
                  <p:embed/>
                </p:oleObj>
              </mc:Choice>
              <mc:Fallback>
                <p:oleObj name="Acrobat Document" r:id="rId4" imgW="5276698" imgH="7200900" progId="AcroExch.Document.7">
                  <p:embed/>
                  <p:pic>
                    <p:nvPicPr>
                      <p:cNvPr id="0" name=""/>
                      <p:cNvPicPr/>
                      <p:nvPr/>
                    </p:nvPicPr>
                    <p:blipFill>
                      <a:blip r:embed="rId5"/>
                      <a:stretch>
                        <a:fillRect/>
                      </a:stretch>
                    </p:blipFill>
                    <p:spPr>
                      <a:xfrm>
                        <a:off x="4800600" y="1447800"/>
                        <a:ext cx="3352800" cy="4575249"/>
                      </a:xfrm>
                      <a:prstGeom prst="rect">
                        <a:avLst/>
                      </a:prstGeom>
                    </p:spPr>
                  </p:pic>
                </p:oleObj>
              </mc:Fallback>
            </mc:AlternateContent>
          </a:graphicData>
        </a:graphic>
      </p:graphicFrame>
    </p:spTree>
    <p:extLst>
      <p:ext uri="{BB962C8B-B14F-4D97-AF65-F5344CB8AC3E}">
        <p14:creationId xmlns:p14="http://schemas.microsoft.com/office/powerpoint/2010/main" val="11600763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638"/>
            <a:ext cx="8534400" cy="1325562"/>
          </a:xfrm>
        </p:spPr>
        <p:txBody>
          <a:bodyPr>
            <a:normAutofit fontScale="90000"/>
          </a:bodyPr>
          <a:lstStyle/>
          <a:p>
            <a:r>
              <a:rPr lang="en-US" sz="3100" b="1" dirty="0">
                <a:solidFill>
                  <a:srgbClr val="003E1C"/>
                </a:solidFill>
              </a:rPr>
              <a:t>Coastal wetlands </a:t>
            </a:r>
            <a:r>
              <a:rPr lang="en-US" sz="2400" dirty="0"/>
              <a:t>should be the </a:t>
            </a:r>
            <a:r>
              <a:rPr lang="en-US" sz="2400" dirty="0" smtClean="0"/>
              <a:t>highest </a:t>
            </a:r>
            <a:r>
              <a:rPr lang="en-US" sz="2400" dirty="0"/>
              <a:t>restoration priority to keep ecosystems resilient </a:t>
            </a:r>
            <a:r>
              <a:rPr lang="en-US" sz="2400" dirty="0" smtClean="0"/>
              <a:t>because </a:t>
            </a:r>
            <a:r>
              <a:rPr lang="en-US" sz="2400" dirty="0" smtClean="0"/>
              <a:t>they are </a:t>
            </a:r>
            <a:r>
              <a:rPr lang="en-US" sz="2400" dirty="0" smtClean="0"/>
              <a:t>nurseries for over 90% of the wildlife species in the Gulf of Mexico and critical migratory bird areas </a:t>
            </a:r>
            <a:endParaRPr lang="en-US" sz="2400" dirty="0"/>
          </a:p>
        </p:txBody>
      </p:sp>
      <p:pic>
        <p:nvPicPr>
          <p:cNvPr id="2050" name="Picture 2" descr="C:\Documents and Settings\Administrator\My Documents\My Pictures\Miss Alabama trip\coastal wetlands.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752600"/>
            <a:ext cx="5687148"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411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9632"/>
            <a:ext cx="7886700" cy="2319492"/>
          </a:xfrm>
        </p:spPr>
        <p:txBody>
          <a:bodyPr>
            <a:normAutofit/>
          </a:bodyPr>
          <a:lstStyle/>
          <a:p>
            <a:pPr algn="ctr"/>
            <a:r>
              <a:rPr lang="en-US" sz="4900" b="1" dirty="0">
                <a:solidFill>
                  <a:srgbClr val="00B050"/>
                </a:solidFill>
              </a:rPr>
              <a:t>Earth</a:t>
            </a:r>
            <a:r>
              <a:rPr lang="en-US" sz="4900" dirty="0"/>
              <a:t> </a:t>
            </a:r>
            <a:r>
              <a:rPr lang="en-US" sz="4900" b="1" dirty="0">
                <a:solidFill>
                  <a:srgbClr val="0070C0"/>
                </a:solidFill>
              </a:rPr>
              <a:t>Wind</a:t>
            </a:r>
            <a:r>
              <a:rPr lang="en-US" sz="4900" dirty="0"/>
              <a:t> &amp; </a:t>
            </a:r>
            <a:r>
              <a:rPr lang="en-US" sz="4900" b="1" dirty="0">
                <a:solidFill>
                  <a:srgbClr val="FF0000"/>
                </a:solidFill>
              </a:rPr>
              <a:t>Fire</a:t>
            </a:r>
            <a:r>
              <a:rPr lang="en-US" sz="4900" dirty="0"/>
              <a:t> </a:t>
            </a:r>
            <a:r>
              <a:rPr lang="en-US" dirty="0"/>
              <a:t/>
            </a:r>
            <a:br>
              <a:rPr lang="en-US" dirty="0"/>
            </a:br>
            <a:r>
              <a:rPr lang="en-US" dirty="0" smtClean="0"/>
              <a:t>A Texas example of Coastal Restoration in </a:t>
            </a:r>
            <a:r>
              <a:rPr lang="en-US" dirty="0"/>
              <a:t>the </a:t>
            </a:r>
            <a:r>
              <a:rPr lang="en-US" sz="4000" b="1" dirty="0" smtClean="0"/>
              <a:t>Chenier </a:t>
            </a:r>
            <a:r>
              <a:rPr lang="en-US" sz="4000" b="1" dirty="0"/>
              <a:t>Plain</a:t>
            </a:r>
          </a:p>
        </p:txBody>
      </p:sp>
      <p:pic>
        <p:nvPicPr>
          <p:cNvPr id="4" name="Picture 3" descr="http://www.wunderground.com/data/storm_radar/spacephotos/low-station-crew-17-iss017e015752.jpg"/>
          <p:cNvPicPr/>
          <p:nvPr/>
        </p:nvPicPr>
        <p:blipFill>
          <a:blip r:embed="rId3">
            <a:extLst>
              <a:ext uri="{28A0092B-C50C-407E-A947-70E740481C1C}">
                <a14:useLocalDpi xmlns:a14="http://schemas.microsoft.com/office/drawing/2010/main" val="0"/>
              </a:ext>
            </a:extLst>
          </a:blip>
          <a:srcRect/>
          <a:stretch>
            <a:fillRect/>
          </a:stretch>
        </p:blipFill>
        <p:spPr bwMode="auto">
          <a:xfrm>
            <a:off x="3099950" y="3761936"/>
            <a:ext cx="2828906" cy="2662882"/>
          </a:xfrm>
          <a:prstGeom prst="rect">
            <a:avLst/>
          </a:prstGeom>
          <a:noFill/>
          <a:ln>
            <a:noFill/>
          </a:ln>
        </p:spPr>
      </p:pic>
      <p:pic>
        <p:nvPicPr>
          <p:cNvPr id="7" name="Picture 6" descr="C:\Documents and Settings\Administrator\My Documents\My Pictures\BP file\Port Arthur refinery.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6925" y="2679277"/>
            <a:ext cx="2818337" cy="2995969"/>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3"/>
          <p:cNvPicPr/>
          <p:nvPr/>
        </p:nvPicPr>
        <p:blipFill>
          <a:blip r:embed="rId5" cstate="print">
            <a:extLst>
              <a:ext uri="{28A0092B-C50C-407E-A947-70E740481C1C}">
                <a14:useLocalDpi xmlns:a14="http://schemas.microsoft.com/office/drawing/2010/main" val="0"/>
              </a:ext>
            </a:extLst>
          </a:blip>
          <a:stretch>
            <a:fillRect/>
          </a:stretch>
        </p:blipFill>
        <p:spPr>
          <a:xfrm>
            <a:off x="215412" y="2777972"/>
            <a:ext cx="2694842" cy="2897275"/>
          </a:xfrm>
          <a:prstGeom prst="rect">
            <a:avLst/>
          </a:prstGeom>
        </p:spPr>
      </p:pic>
    </p:spTree>
    <p:extLst>
      <p:ext uri="{BB962C8B-B14F-4D97-AF65-F5344CB8AC3E}">
        <p14:creationId xmlns:p14="http://schemas.microsoft.com/office/powerpoint/2010/main" val="44073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Beach nourishment underway for 20 miles of Jefferson County coast</a:t>
            </a:r>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76400"/>
            <a:ext cx="785543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273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r>
              <a:rPr lang="en-US" sz="2800" dirty="0"/>
              <a:t>The Exxon Valdez oil spill </a:t>
            </a:r>
            <a:r>
              <a:rPr lang="en-US" sz="2800" dirty="0" smtClean="0"/>
              <a:t>shocked the nation and had </a:t>
            </a:r>
            <a:r>
              <a:rPr lang="en-US" sz="2800" dirty="0"/>
              <a:t>two major </a:t>
            </a:r>
            <a:r>
              <a:rPr lang="en-US" sz="2800" dirty="0" smtClean="0"/>
              <a:t>damage categories:  </a:t>
            </a:r>
            <a:r>
              <a:rPr lang="en-US" sz="2800" b="1" dirty="0" smtClean="0"/>
              <a:t>wildlife</a:t>
            </a:r>
            <a:r>
              <a:rPr lang="en-US" sz="2800" dirty="0" smtClean="0"/>
              <a:t> </a:t>
            </a:r>
            <a:r>
              <a:rPr lang="en-US" sz="2800" dirty="0"/>
              <a:t>and </a:t>
            </a:r>
            <a:r>
              <a:rPr lang="en-US" sz="2800" b="1" dirty="0"/>
              <a:t>people</a:t>
            </a:r>
          </a:p>
        </p:txBody>
      </p:sp>
      <p:pic>
        <p:nvPicPr>
          <p:cNvPr id="9" name="Picture 8" descr="exxon_valdez.jpg"/>
          <p:cNvPicPr>
            <a:picLocks noChangeAspect="1"/>
          </p:cNvPicPr>
          <p:nvPr/>
        </p:nvPicPr>
        <p:blipFill>
          <a:blip r:embed="rId3" cstate="print"/>
          <a:stretch>
            <a:fillRect/>
          </a:stretch>
        </p:blipFill>
        <p:spPr>
          <a:xfrm>
            <a:off x="533400" y="1219200"/>
            <a:ext cx="4343400" cy="2970662"/>
          </a:xfrm>
          <a:prstGeom prst="rect">
            <a:avLst/>
          </a:prstGeom>
        </p:spPr>
      </p:pic>
      <p:pic>
        <p:nvPicPr>
          <p:cNvPr id="10" name="Picture 9" descr="handinoil.jpg"/>
          <p:cNvPicPr>
            <a:picLocks noChangeAspect="1"/>
          </p:cNvPicPr>
          <p:nvPr/>
        </p:nvPicPr>
        <p:blipFill>
          <a:blip r:embed="rId4" cstate="print"/>
          <a:stretch>
            <a:fillRect/>
          </a:stretch>
        </p:blipFill>
        <p:spPr>
          <a:xfrm>
            <a:off x="5433923" y="1294262"/>
            <a:ext cx="3124200" cy="2895600"/>
          </a:xfrm>
          <a:prstGeom prst="rect">
            <a:avLst/>
          </a:prstGeom>
        </p:spPr>
      </p:pic>
      <p:pic>
        <p:nvPicPr>
          <p:cNvPr id="11" name="Picture 10" descr="encampment.jpg"/>
          <p:cNvPicPr>
            <a:picLocks noChangeAspect="1"/>
          </p:cNvPicPr>
          <p:nvPr/>
        </p:nvPicPr>
        <p:blipFill>
          <a:blip r:embed="rId5" cstate="print"/>
          <a:stretch>
            <a:fillRect/>
          </a:stretch>
        </p:blipFill>
        <p:spPr>
          <a:xfrm>
            <a:off x="4572000" y="4323270"/>
            <a:ext cx="4191000" cy="2361064"/>
          </a:xfrm>
          <a:prstGeom prst="rect">
            <a:avLst/>
          </a:prstGeom>
        </p:spPr>
      </p:pic>
      <p:pic>
        <p:nvPicPr>
          <p:cNvPr id="12" name="Picture 11" descr="img_oiledBird4.gif"/>
          <p:cNvPicPr>
            <a:picLocks noChangeAspect="1"/>
          </p:cNvPicPr>
          <p:nvPr/>
        </p:nvPicPr>
        <p:blipFill>
          <a:blip r:embed="rId6" cstate="print"/>
          <a:stretch>
            <a:fillRect/>
          </a:stretch>
        </p:blipFill>
        <p:spPr>
          <a:xfrm>
            <a:off x="914400" y="4343399"/>
            <a:ext cx="3200400" cy="2361063"/>
          </a:xfrm>
          <a:prstGeom prst="rect">
            <a:avLst/>
          </a:prstGeom>
        </p:spPr>
      </p:pic>
    </p:spTree>
    <p:extLst>
      <p:ext uri="{BB962C8B-B14F-4D97-AF65-F5344CB8AC3E}">
        <p14:creationId xmlns:p14="http://schemas.microsoft.com/office/powerpoint/2010/main" val="2690097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52" y="206063"/>
            <a:ext cx="8958649" cy="3472134"/>
          </a:xfrm>
        </p:spPr>
        <p:txBody>
          <a:bodyPr>
            <a:normAutofit fontScale="90000"/>
          </a:bodyPr>
          <a:lstStyle/>
          <a:p>
            <a:pPr algn="ctr"/>
            <a:r>
              <a:rPr lang="en-US" b="1" dirty="0">
                <a:solidFill>
                  <a:srgbClr val="00B050"/>
                </a:solidFill>
              </a:rPr>
              <a:t>EARTH</a:t>
            </a:r>
            <a:r>
              <a:rPr lang="en-US" sz="4000" b="1" dirty="0">
                <a:solidFill>
                  <a:srgbClr val="00B050"/>
                </a:solidFill>
              </a:rPr>
              <a:t>:</a:t>
            </a:r>
            <a:r>
              <a:rPr lang="en-US" sz="2700" b="1" dirty="0">
                <a:solidFill>
                  <a:srgbClr val="00B050"/>
                </a:solidFill>
              </a:rPr>
              <a:t> </a:t>
            </a:r>
            <a:r>
              <a:rPr lang="en-US" sz="2000" dirty="0"/>
              <a:t>The Chenier Plain is </a:t>
            </a:r>
            <a:r>
              <a:rPr lang="en-US" sz="2000" b="1" dirty="0"/>
              <a:t>a 6.5 million-acre coastal region </a:t>
            </a:r>
            <a:r>
              <a:rPr lang="en-US" sz="2000" dirty="0"/>
              <a:t>in</a:t>
            </a:r>
            <a:r>
              <a:rPr lang="en-US" sz="2000" b="1" dirty="0"/>
              <a:t> </a:t>
            </a:r>
            <a:r>
              <a:rPr lang="en-US" sz="2000" dirty="0"/>
              <a:t>Southwest Louisiana and Southeast Texas providing “</a:t>
            </a:r>
            <a:r>
              <a:rPr lang="en-US" sz="2000" b="1" dirty="0"/>
              <a:t>multi-state landscape scale</a:t>
            </a:r>
            <a:r>
              <a:rPr lang="en-US" sz="2000" dirty="0"/>
              <a:t>” restoration opportunities.  </a:t>
            </a:r>
            <a:br>
              <a:rPr lang="en-US" sz="2000" dirty="0"/>
            </a:br>
            <a:r>
              <a:rPr lang="en-US" sz="2000" dirty="0"/>
              <a:t/>
            </a:r>
            <a:br>
              <a:rPr lang="en-US" sz="2000" dirty="0"/>
            </a:br>
            <a:r>
              <a:rPr lang="en-US" sz="2000" dirty="0"/>
              <a:t>Chenier Plain </a:t>
            </a:r>
            <a:r>
              <a:rPr lang="en-US" sz="2000" b="1" dirty="0"/>
              <a:t>soils are “deltaic” </a:t>
            </a:r>
            <a:r>
              <a:rPr lang="en-US" sz="2000" dirty="0"/>
              <a:t>from ancient times when sea levels were much higher and the Mississippi’s outlet was near present day Baton Rouge. </a:t>
            </a:r>
            <a:r>
              <a:rPr lang="en-US" sz="2000" dirty="0" smtClean="0"/>
              <a:t>Gulf currents flowed </a:t>
            </a:r>
            <a:r>
              <a:rPr lang="en-US" sz="2000" dirty="0"/>
              <a:t>westerly blanketing today’s Chenier Plain </a:t>
            </a:r>
            <a:r>
              <a:rPr lang="en-US" sz="2000" dirty="0" smtClean="0"/>
              <a:t>with soil deposition that supports </a:t>
            </a:r>
            <a:r>
              <a:rPr lang="en-US" sz="2000" dirty="0"/>
              <a:t>extraordinary </a:t>
            </a:r>
            <a:r>
              <a:rPr lang="en-US" sz="2000" dirty="0" smtClean="0"/>
              <a:t>biodiversity.  </a:t>
            </a:r>
            <a:r>
              <a:rPr lang="en-US" sz="2000" dirty="0"/>
              <a:t/>
            </a:r>
            <a:br>
              <a:rPr lang="en-US" sz="2000" dirty="0"/>
            </a:br>
            <a:r>
              <a:rPr lang="en-US" sz="2000" dirty="0"/>
              <a:t/>
            </a:r>
            <a:br>
              <a:rPr lang="en-US" sz="2000" dirty="0"/>
            </a:br>
            <a:r>
              <a:rPr lang="en-US" sz="2000" b="1" dirty="0"/>
              <a:t>2015 was the International Year of Soil</a:t>
            </a:r>
            <a:r>
              <a:rPr lang="en-US" sz="2000" dirty="0"/>
              <a:t>. Chenier soils are </a:t>
            </a:r>
            <a:r>
              <a:rPr lang="en-US" sz="2000" b="1" dirty="0"/>
              <a:t>biologically rich but vulnerable </a:t>
            </a:r>
            <a:r>
              <a:rPr lang="en-US" sz="2000" dirty="0"/>
              <a:t>to salt water intrusion.  </a:t>
            </a:r>
            <a:r>
              <a:rPr lang="en-US" sz="2000" b="1" dirty="0">
                <a:solidFill>
                  <a:srgbClr val="008000"/>
                </a:solidFill>
              </a:rPr>
              <a:t>FAST FACT</a:t>
            </a:r>
            <a:r>
              <a:rPr lang="en-US" sz="2000" b="1" dirty="0"/>
              <a:t>: </a:t>
            </a:r>
            <a:r>
              <a:rPr lang="en-US" sz="2000" dirty="0"/>
              <a:t>There are more micro-organisms in a tea spoon of soil than there are people on Earth.  Deepwater Horizon restoration can preserve the Chenier </a:t>
            </a:r>
            <a:r>
              <a:rPr lang="en-US" sz="2000" dirty="0" smtClean="0"/>
              <a:t>Plain</a:t>
            </a:r>
            <a:r>
              <a:rPr lang="en-US" sz="2700" dirty="0" smtClean="0"/>
              <a:t>.</a:t>
            </a:r>
            <a:endParaRPr lang="en-US" sz="2700" dirty="0"/>
          </a:p>
        </p:txBody>
      </p:sp>
      <p:pic>
        <p:nvPicPr>
          <p:cNvPr id="3" name="Content Placeholder 3"/>
          <p:cNvPicPr/>
          <p:nvPr/>
        </p:nvPicPr>
        <p:blipFill>
          <a:blip r:embed="rId3" cstate="print">
            <a:extLst>
              <a:ext uri="{28A0092B-C50C-407E-A947-70E740481C1C}">
                <a14:useLocalDpi xmlns:a14="http://schemas.microsoft.com/office/drawing/2010/main" val="0"/>
              </a:ext>
            </a:extLst>
          </a:blip>
          <a:stretch>
            <a:fillRect/>
          </a:stretch>
        </p:blipFill>
        <p:spPr>
          <a:xfrm>
            <a:off x="2695317" y="3678197"/>
            <a:ext cx="3938717" cy="2999838"/>
          </a:xfrm>
          <a:prstGeom prst="rect">
            <a:avLst/>
          </a:prstGeom>
        </p:spPr>
      </p:pic>
    </p:spTree>
    <p:extLst>
      <p:ext uri="{BB962C8B-B14F-4D97-AF65-F5344CB8AC3E}">
        <p14:creationId xmlns:p14="http://schemas.microsoft.com/office/powerpoint/2010/main" val="3435216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239" y="365124"/>
            <a:ext cx="8510954" cy="3140075"/>
          </a:xfrm>
        </p:spPr>
        <p:txBody>
          <a:bodyPr>
            <a:normAutofit fontScale="90000"/>
          </a:bodyPr>
          <a:lstStyle/>
          <a:p>
            <a:pPr algn="ctr"/>
            <a:r>
              <a:rPr lang="en-US" b="1" dirty="0" smtClean="0">
                <a:solidFill>
                  <a:srgbClr val="0070C0"/>
                </a:solidFill>
              </a:rPr>
              <a:t>Wind</a:t>
            </a:r>
            <a:r>
              <a:rPr lang="en-US" sz="2800" b="1" dirty="0">
                <a:solidFill>
                  <a:srgbClr val="0070C0"/>
                </a:solidFill>
              </a:rPr>
              <a:t>:  </a:t>
            </a:r>
            <a:r>
              <a:rPr lang="en-US" sz="2800" dirty="0"/>
              <a:t>Powerful hurricanes and tropical storms frequent the Chenier Plain coast bringing </a:t>
            </a:r>
            <a:r>
              <a:rPr lang="en-US" sz="2800" b="1" dirty="0"/>
              <a:t>salt water intrusion that destroys fresh and brackish water-dependent vegetation </a:t>
            </a:r>
            <a:r>
              <a:rPr lang="en-US" sz="2800" dirty="0"/>
              <a:t>needed to prevent deltaic soils from washing out to the </a:t>
            </a:r>
            <a:r>
              <a:rPr lang="en-US" sz="2800" dirty="0" smtClean="0"/>
              <a:t>Gulf when plant roots die and release the soils. Hurricane </a:t>
            </a:r>
            <a:r>
              <a:rPr lang="en-US" sz="2800" dirty="0"/>
              <a:t>Ike caused </a:t>
            </a:r>
            <a:r>
              <a:rPr lang="en-US" sz="2800" b="1" dirty="0"/>
              <a:t>$30 billion in property and infrastructure damages </a:t>
            </a:r>
            <a:r>
              <a:rPr lang="en-US" sz="2800" dirty="0" smtClean="0"/>
              <a:t>with </a:t>
            </a:r>
            <a:r>
              <a:rPr lang="en-US" sz="2800" dirty="0"/>
              <a:t>a huge portion of </a:t>
            </a:r>
            <a:r>
              <a:rPr lang="en-US" sz="2800" dirty="0" smtClean="0"/>
              <a:t>damage </a:t>
            </a:r>
            <a:r>
              <a:rPr lang="en-US" sz="2800" dirty="0"/>
              <a:t>in the Texas Chenier Plain. </a:t>
            </a:r>
          </a:p>
        </p:txBody>
      </p:sp>
      <p:pic>
        <p:nvPicPr>
          <p:cNvPr id="3" name="Picture 2" descr="http://www.wunderground.com/data/storm_radar/spacephotos/low-station-crew-17-iss017e015752.jpg"/>
          <p:cNvPicPr/>
          <p:nvPr/>
        </p:nvPicPr>
        <p:blipFill>
          <a:blip r:embed="rId3">
            <a:extLst>
              <a:ext uri="{28A0092B-C50C-407E-A947-70E740481C1C}">
                <a14:useLocalDpi xmlns:a14="http://schemas.microsoft.com/office/drawing/2010/main" val="0"/>
              </a:ext>
            </a:extLst>
          </a:blip>
          <a:srcRect/>
          <a:stretch>
            <a:fillRect/>
          </a:stretch>
        </p:blipFill>
        <p:spPr bwMode="auto">
          <a:xfrm>
            <a:off x="3370188" y="3505200"/>
            <a:ext cx="2910253" cy="3012990"/>
          </a:xfrm>
          <a:prstGeom prst="rect">
            <a:avLst/>
          </a:prstGeom>
          <a:noFill/>
          <a:ln>
            <a:noFill/>
          </a:ln>
        </p:spPr>
      </p:pic>
    </p:spTree>
    <p:extLst>
      <p:ext uri="{BB962C8B-B14F-4D97-AF65-F5344CB8AC3E}">
        <p14:creationId xmlns:p14="http://schemas.microsoft.com/office/powerpoint/2010/main" val="4090340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3" y="234463"/>
            <a:ext cx="8719878" cy="2004644"/>
          </a:xfrm>
        </p:spPr>
        <p:txBody>
          <a:bodyPr>
            <a:normAutofit fontScale="90000"/>
          </a:bodyPr>
          <a:lstStyle/>
          <a:p>
            <a:pPr algn="ctr"/>
            <a:r>
              <a:rPr lang="en-US" b="1" dirty="0" smtClean="0">
                <a:solidFill>
                  <a:srgbClr val="FF0000"/>
                </a:solidFill>
              </a:rPr>
              <a:t>Fire</a:t>
            </a:r>
            <a:r>
              <a:rPr lang="en-US" sz="4000" b="1" dirty="0" smtClean="0">
                <a:solidFill>
                  <a:srgbClr val="FF0000"/>
                </a:solidFill>
              </a:rPr>
              <a:t> </a:t>
            </a:r>
            <a:r>
              <a:rPr lang="en-US" sz="2400" dirty="0"/>
              <a:t>in the Chenier Plain signifies nationally important </a:t>
            </a:r>
            <a:r>
              <a:rPr lang="en-US" sz="2400" b="1" dirty="0"/>
              <a:t>energy and national defense assets </a:t>
            </a:r>
            <a:r>
              <a:rPr lang="en-US" sz="2400" dirty="0"/>
              <a:t>including the nation’s largest refinery complexes, over half the nation’s Strategic Petroleum Reserve, the #1 military port in the U.S., and 75% of the military aviation jet fuel all protected by the Gulf of Mexico’s largest intact coastal marsh.</a:t>
            </a:r>
          </a:p>
        </p:txBody>
      </p:sp>
      <p:pic>
        <p:nvPicPr>
          <p:cNvPr id="3" name="Picture 2" descr="C:\Documents and Settings\Administrator\My Documents\My Pictures\BP file\Port Arthur refiner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482" y="3267419"/>
            <a:ext cx="2741109" cy="27169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Tim\Documents\Texas\SETX\Big Hill SPR_files\5663573486_b539d730a3_o.jpg"/>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209149"/>
            <a:ext cx="2892669" cy="2869309"/>
          </a:xfrm>
          <a:prstGeom prst="rect">
            <a:avLst/>
          </a:prstGeom>
          <a:noFill/>
          <a:ln>
            <a:noFill/>
          </a:ln>
        </p:spPr>
      </p:pic>
      <p:pic>
        <p:nvPicPr>
          <p:cNvPr id="6" name="Picture 5"/>
          <p:cNvPicPr/>
          <p:nvPr/>
        </p:nvPicPr>
        <p:blipFill>
          <a:blip r:embed="rId5" cstate="print">
            <a:extLst>
              <a:ext uri="{28A0092B-C50C-407E-A947-70E740481C1C}">
                <a14:useLocalDpi xmlns:a14="http://schemas.microsoft.com/office/drawing/2010/main" val="0"/>
              </a:ext>
            </a:extLst>
          </a:blip>
          <a:stretch>
            <a:fillRect/>
          </a:stretch>
        </p:blipFill>
        <p:spPr>
          <a:xfrm>
            <a:off x="6301885" y="2658165"/>
            <a:ext cx="2367329" cy="3420293"/>
          </a:xfrm>
          <a:prstGeom prst="rect">
            <a:avLst/>
          </a:prstGeom>
        </p:spPr>
      </p:pic>
    </p:spTree>
    <p:extLst>
      <p:ext uri="{BB962C8B-B14F-4D97-AF65-F5344CB8AC3E}">
        <p14:creationId xmlns:p14="http://schemas.microsoft.com/office/powerpoint/2010/main" val="3450868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365126"/>
            <a:ext cx="8502161" cy="2149474"/>
          </a:xfrm>
        </p:spPr>
        <p:txBody>
          <a:bodyPr>
            <a:normAutofit fontScale="90000"/>
          </a:bodyPr>
          <a:lstStyle/>
          <a:p>
            <a:pPr algn="ctr"/>
            <a:r>
              <a:rPr lang="en-US" sz="3200" dirty="0"/>
              <a:t>Private sector leaders recognize </a:t>
            </a:r>
            <a:r>
              <a:rPr lang="en-US" sz="3200" dirty="0" smtClean="0"/>
              <a:t>that sea </a:t>
            </a:r>
            <a:r>
              <a:rPr lang="en-US" sz="3200" dirty="0"/>
              <a:t>level rise, hurricanes and land subsidence </a:t>
            </a:r>
            <a:r>
              <a:rPr lang="en-US" sz="3200" dirty="0" smtClean="0"/>
              <a:t>threaten asset </a:t>
            </a:r>
            <a:r>
              <a:rPr lang="en-US" sz="3200" dirty="0"/>
              <a:t>viability.  </a:t>
            </a:r>
            <a:r>
              <a:rPr lang="en-US" sz="3200" b="1" dirty="0">
                <a:solidFill>
                  <a:srgbClr val="7030A0"/>
                </a:solidFill>
              </a:rPr>
              <a:t>Entergy’s</a:t>
            </a:r>
            <a:r>
              <a:rPr lang="en-US" sz="3200" dirty="0"/>
              <a:t> </a:t>
            </a:r>
            <a:r>
              <a:rPr lang="en-US" sz="3200" dirty="0" smtClean="0"/>
              <a:t>map shows </a:t>
            </a:r>
            <a:r>
              <a:rPr lang="en-US" sz="3200" b="1" dirty="0" smtClean="0"/>
              <a:t>Louisiana’s </a:t>
            </a:r>
            <a:r>
              <a:rPr lang="en-US" sz="3200" b="1" dirty="0"/>
              <a:t>land loss crisis extends into Southeast Texas</a:t>
            </a:r>
            <a:r>
              <a:rPr lang="en-US" sz="3200" b="1" dirty="0" smtClean="0"/>
              <a:t>. </a:t>
            </a:r>
            <a:r>
              <a:rPr lang="en-US" sz="3200" b="1" dirty="0" smtClean="0">
                <a:solidFill>
                  <a:srgbClr val="0000FF"/>
                </a:solidFill>
              </a:rPr>
              <a:t>Port </a:t>
            </a:r>
            <a:r>
              <a:rPr lang="en-US" sz="3200" b="1" dirty="0" smtClean="0">
                <a:solidFill>
                  <a:srgbClr val="0000FF"/>
                </a:solidFill>
              </a:rPr>
              <a:t>Fourchon, LA </a:t>
            </a:r>
            <a:r>
              <a:rPr lang="en-US" sz="2700" dirty="0" smtClean="0"/>
              <a:t>below</a:t>
            </a:r>
            <a:r>
              <a:rPr lang="en-US" sz="3200" b="1" dirty="0" smtClean="0"/>
              <a:t> </a:t>
            </a:r>
            <a:endParaRPr lang="en-US" sz="3200" b="1" dirty="0"/>
          </a:p>
        </p:txBody>
      </p:sp>
      <p:pic>
        <p:nvPicPr>
          <p:cNvPr id="3" name="Picture 2" descr="C:\Users\Tim\Documents\Texas\SETX\Industry Analysis on Coastal Vulnerability and Conversion to Open Water of Coastal Louisiana 1.jpg"/>
          <p:cNvPicPr/>
          <p:nvPr/>
        </p:nvPicPr>
        <p:blipFill>
          <a:blip r:embed="rId3">
            <a:extLst>
              <a:ext uri="{28A0092B-C50C-407E-A947-70E740481C1C}">
                <a14:useLocalDpi xmlns:a14="http://schemas.microsoft.com/office/drawing/2010/main" val="0"/>
              </a:ext>
            </a:extLst>
          </a:blip>
          <a:srcRect/>
          <a:stretch>
            <a:fillRect/>
          </a:stretch>
        </p:blipFill>
        <p:spPr bwMode="auto">
          <a:xfrm>
            <a:off x="304801" y="2667000"/>
            <a:ext cx="4114799" cy="3429000"/>
          </a:xfrm>
          <a:prstGeom prst="rect">
            <a:avLst/>
          </a:prstGeom>
          <a:noFill/>
          <a:ln>
            <a:noFill/>
          </a:ln>
        </p:spPr>
      </p:pic>
      <p:pic>
        <p:nvPicPr>
          <p:cNvPr id="4" name="Picture 3" descr="C:\Users\Tim\Documents\Texas\SETX\photos, maps, charts, ppts\Aerial of Open Water and Port Fourchon and Huge Vulnerability to Open Water and Storms.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2845141"/>
            <a:ext cx="4343400" cy="2976390"/>
          </a:xfrm>
          <a:prstGeom prst="rect">
            <a:avLst/>
          </a:prstGeom>
          <a:noFill/>
          <a:ln>
            <a:noFill/>
          </a:ln>
        </p:spPr>
      </p:pic>
    </p:spTree>
    <p:extLst>
      <p:ext uri="{BB962C8B-B14F-4D97-AF65-F5344CB8AC3E}">
        <p14:creationId xmlns:p14="http://schemas.microsoft.com/office/powerpoint/2010/main" val="1720511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98" y="321973"/>
            <a:ext cx="8624156" cy="1451104"/>
          </a:xfrm>
        </p:spPr>
        <p:txBody>
          <a:bodyPr>
            <a:noAutofit/>
          </a:bodyPr>
          <a:lstStyle/>
          <a:p>
            <a:r>
              <a:rPr lang="en-US" sz="2400" dirty="0"/>
              <a:t>Proven strategies such as </a:t>
            </a:r>
            <a:r>
              <a:rPr lang="en-US" sz="2400" b="1" dirty="0"/>
              <a:t>beach </a:t>
            </a:r>
            <a:r>
              <a:rPr lang="en-US" sz="2400" b="1" dirty="0" smtClean="0"/>
              <a:t>nourishment </a:t>
            </a:r>
            <a:r>
              <a:rPr lang="en-US" sz="2400" dirty="0"/>
              <a:t>in Cameron Parish, the </a:t>
            </a:r>
            <a:r>
              <a:rPr lang="en-US" sz="2400" b="1" dirty="0"/>
              <a:t>clay berm construction </a:t>
            </a:r>
            <a:r>
              <a:rPr lang="en-US" sz="2400" dirty="0"/>
              <a:t>in Jefferson county and </a:t>
            </a:r>
            <a:r>
              <a:rPr lang="en-US" sz="2400" b="1" dirty="0"/>
              <a:t>Ducks Unlimited’s breakwater armoring </a:t>
            </a:r>
            <a:r>
              <a:rPr lang="en-US" sz="2400" dirty="0"/>
              <a:t>of the </a:t>
            </a:r>
            <a:r>
              <a:rPr lang="en-US" sz="2400" dirty="0" smtClean="0"/>
              <a:t>GIWW </a:t>
            </a:r>
            <a:r>
              <a:rPr lang="en-US" sz="2400" dirty="0"/>
              <a:t>are critically </a:t>
            </a:r>
            <a:r>
              <a:rPr lang="en-US" sz="2400" dirty="0" smtClean="0"/>
              <a:t>needed to </a:t>
            </a:r>
            <a:r>
              <a:rPr lang="en-US" sz="2400" dirty="0"/>
              <a:t>conserve the Chenier Plain.</a:t>
            </a:r>
          </a:p>
        </p:txBody>
      </p:sp>
      <p:pic>
        <p:nvPicPr>
          <p:cNvPr id="3" name="Picture 2" descr="http://blog.trcp.org/wp-content/uploads/2015/07/elmers-pumping_web-300x198.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32309" y="2133600"/>
            <a:ext cx="3460331" cy="3991746"/>
          </a:xfrm>
          <a:prstGeom prst="rect">
            <a:avLst/>
          </a:prstGeom>
          <a:noFill/>
          <a:ln>
            <a:noFill/>
          </a:ln>
        </p:spPr>
      </p:pic>
      <p:pic>
        <p:nvPicPr>
          <p:cNvPr id="4" name="Picture 3" descr="C:\Users\Tim\Pictures\2015-07-03 chenier and cape may\chenier and cape may 19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1" y="1828800"/>
            <a:ext cx="2590800" cy="2135333"/>
          </a:xfrm>
          <a:prstGeom prst="rect">
            <a:avLst/>
          </a:prstGeom>
          <a:noFill/>
          <a:ln>
            <a:noFill/>
          </a:ln>
        </p:spPr>
      </p:pic>
      <p:pic>
        <p:nvPicPr>
          <p:cNvPr id="5" name="Picture 4"/>
          <p:cNvPicPr/>
          <p:nvPr/>
        </p:nvPicPr>
        <p:blipFill>
          <a:blip r:embed="rId6"/>
          <a:stretch>
            <a:fillRect/>
          </a:stretch>
        </p:blipFill>
        <p:spPr>
          <a:xfrm>
            <a:off x="4191000" y="4128035"/>
            <a:ext cx="4135408" cy="2608311"/>
          </a:xfrm>
          <a:prstGeom prst="rect">
            <a:avLst/>
          </a:prstGeom>
        </p:spPr>
      </p:pic>
    </p:spTree>
    <p:extLst>
      <p:ext uri="{BB962C8B-B14F-4D97-AF65-F5344CB8AC3E}">
        <p14:creationId xmlns:p14="http://schemas.microsoft.com/office/powerpoint/2010/main" val="331053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Tim\Documents\Texas\state and federal\state and federal economics\coastal texas 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413301"/>
            <a:ext cx="5181600" cy="6065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784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Autofit/>
          </a:bodyPr>
          <a:lstStyle/>
          <a:p>
            <a:r>
              <a:rPr lang="en-US" dirty="0" smtClean="0"/>
              <a:t>Five Elements </a:t>
            </a:r>
            <a:r>
              <a:rPr lang="en-US" dirty="0"/>
              <a:t>of Oil Spill Response</a:t>
            </a:r>
          </a:p>
        </p:txBody>
      </p:sp>
      <p:sp>
        <p:nvSpPr>
          <p:cNvPr id="3" name="Content Placeholder 2"/>
          <p:cNvSpPr>
            <a:spLocks noGrp="1"/>
          </p:cNvSpPr>
          <p:nvPr>
            <p:ph idx="1"/>
          </p:nvPr>
        </p:nvSpPr>
        <p:spPr>
          <a:xfrm>
            <a:off x="457200" y="990600"/>
            <a:ext cx="8229600" cy="5562600"/>
          </a:xfrm>
        </p:spPr>
        <p:txBody>
          <a:bodyPr>
            <a:normAutofit/>
          </a:bodyPr>
          <a:lstStyle/>
          <a:p>
            <a:endParaRPr lang="en-US" sz="2400" dirty="0"/>
          </a:p>
          <a:p>
            <a:pPr marL="0" indent="0">
              <a:buNone/>
            </a:pPr>
            <a:r>
              <a:rPr lang="en-US" sz="3600" dirty="0"/>
              <a:t>Understanding the spill and </a:t>
            </a:r>
            <a:r>
              <a:rPr lang="en-US" sz="3600" dirty="0" smtClean="0"/>
              <a:t>a</a:t>
            </a:r>
            <a:endParaRPr lang="en-US" sz="3600" dirty="0"/>
          </a:p>
          <a:p>
            <a:pPr>
              <a:buNone/>
            </a:pPr>
            <a:r>
              <a:rPr lang="en-US" sz="3600" dirty="0"/>
              <a:t>p</a:t>
            </a:r>
            <a:r>
              <a:rPr lang="en-US" sz="3600" dirty="0" smtClean="0"/>
              <a:t>roper response </a:t>
            </a:r>
            <a:r>
              <a:rPr lang="en-US" sz="3600" dirty="0"/>
              <a:t>is a </a:t>
            </a:r>
            <a:endParaRPr lang="en-US" dirty="0" smtClean="0"/>
          </a:p>
          <a:p>
            <a:pPr marL="457200" indent="-457200">
              <a:buAutoNum type="arabicPeriod"/>
            </a:pPr>
            <a:r>
              <a:rPr lang="en-US" b="1" dirty="0" smtClean="0">
                <a:solidFill>
                  <a:srgbClr val="003E1C"/>
                </a:solidFill>
              </a:rPr>
              <a:t>Biological</a:t>
            </a:r>
          </a:p>
          <a:p>
            <a:pPr marL="0" indent="0">
              <a:buNone/>
            </a:pPr>
            <a:r>
              <a:rPr lang="en-US" b="1" dirty="0" smtClean="0">
                <a:solidFill>
                  <a:srgbClr val="FF0000"/>
                </a:solidFill>
              </a:rPr>
              <a:t>2. Economic </a:t>
            </a:r>
          </a:p>
          <a:p>
            <a:pPr marL="457200" indent="-457200">
              <a:buAutoNum type="arabicPeriod" startAt="3"/>
            </a:pPr>
            <a:r>
              <a:rPr lang="en-US" b="1" dirty="0" smtClean="0">
                <a:solidFill>
                  <a:srgbClr val="7030A0"/>
                </a:solidFill>
              </a:rPr>
              <a:t>Legal</a:t>
            </a:r>
            <a:endParaRPr lang="en-US" b="1" dirty="0" smtClean="0">
              <a:solidFill>
                <a:srgbClr val="FF0000"/>
              </a:solidFill>
            </a:endParaRPr>
          </a:p>
          <a:p>
            <a:pPr marL="457200" indent="-457200">
              <a:buAutoNum type="arabicPeriod" startAt="3"/>
            </a:pPr>
            <a:r>
              <a:rPr lang="en-US" b="1" dirty="0" smtClean="0">
                <a:solidFill>
                  <a:srgbClr val="0070C0"/>
                </a:solidFill>
              </a:rPr>
              <a:t>Political  </a:t>
            </a:r>
          </a:p>
          <a:p>
            <a:pPr>
              <a:buNone/>
            </a:pPr>
            <a:r>
              <a:rPr lang="en-US" b="1" dirty="0" smtClean="0">
                <a:solidFill>
                  <a:schemeClr val="accent2">
                    <a:lumMod val="50000"/>
                  </a:schemeClr>
                </a:solidFill>
              </a:rPr>
              <a:t>5.</a:t>
            </a:r>
            <a:r>
              <a:rPr lang="en-US" b="1" dirty="0" smtClean="0"/>
              <a:t> </a:t>
            </a:r>
            <a:r>
              <a:rPr lang="en-US" b="1" dirty="0" smtClean="0">
                <a:solidFill>
                  <a:schemeClr val="accent2">
                    <a:lumMod val="50000"/>
                  </a:schemeClr>
                </a:solidFill>
              </a:rPr>
              <a:t>Public Relations </a:t>
            </a:r>
          </a:p>
          <a:p>
            <a:pPr>
              <a:buNone/>
            </a:pPr>
            <a:r>
              <a:rPr lang="en-US" dirty="0" smtClean="0"/>
              <a:t>enterprise</a:t>
            </a:r>
            <a:endParaRPr lang="en-US" dirty="0"/>
          </a:p>
          <a:p>
            <a:pPr>
              <a:buNone/>
            </a:pPr>
            <a:endParaRPr lang="en-US" sz="2400" dirty="0"/>
          </a:p>
        </p:txBody>
      </p:sp>
      <p:pic>
        <p:nvPicPr>
          <p:cNvPr id="4" name="Picture 3" descr="Ak Protest at Supereme Ct..JPG"/>
          <p:cNvPicPr>
            <a:picLocks noChangeAspect="1"/>
          </p:cNvPicPr>
          <p:nvPr/>
        </p:nvPicPr>
        <p:blipFill>
          <a:blip r:embed="rId3" cstate="print"/>
          <a:stretch>
            <a:fillRect/>
          </a:stretch>
        </p:blipFill>
        <p:spPr>
          <a:xfrm>
            <a:off x="4495799" y="2144318"/>
            <a:ext cx="4041475" cy="4408883"/>
          </a:xfrm>
          <a:prstGeom prst="rect">
            <a:avLst/>
          </a:prstGeom>
        </p:spPr>
      </p:pic>
    </p:spTree>
    <p:extLst>
      <p:ext uri="{BB962C8B-B14F-4D97-AF65-F5344CB8AC3E}">
        <p14:creationId xmlns:p14="http://schemas.microsoft.com/office/powerpoint/2010/main" val="2127629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sz="3200" dirty="0" smtClean="0"/>
              <a:t>Timeline: Exxon </a:t>
            </a:r>
            <a:r>
              <a:rPr lang="en-US" sz="3200" dirty="0"/>
              <a:t>Valdez </a:t>
            </a:r>
            <a:r>
              <a:rPr lang="en-US" sz="3200" dirty="0" smtClean="0"/>
              <a:t>Spill to </a:t>
            </a:r>
            <a:r>
              <a:rPr lang="en-US" sz="3200" dirty="0" smtClean="0"/>
              <a:t>Ecological Settlement and start of Restoration</a:t>
            </a:r>
            <a:endParaRPr lang="en-US" sz="3200" dirty="0"/>
          </a:p>
        </p:txBody>
      </p:sp>
      <p:sp>
        <p:nvSpPr>
          <p:cNvPr id="3" name="Content Placeholder 2"/>
          <p:cNvSpPr>
            <a:spLocks noGrp="1"/>
          </p:cNvSpPr>
          <p:nvPr>
            <p:ph idx="1"/>
          </p:nvPr>
        </p:nvSpPr>
        <p:spPr>
          <a:xfrm>
            <a:off x="457200" y="990600"/>
            <a:ext cx="8229600" cy="5638800"/>
          </a:xfrm>
        </p:spPr>
        <p:txBody>
          <a:bodyPr>
            <a:normAutofit fontScale="77500" lnSpcReduction="20000"/>
          </a:bodyPr>
          <a:lstStyle/>
          <a:p>
            <a:endParaRPr lang="en-US" sz="1800" b="1" dirty="0"/>
          </a:p>
          <a:p>
            <a:r>
              <a:rPr lang="en-US" sz="2600" b="1" dirty="0"/>
              <a:t>March 24, 1989</a:t>
            </a:r>
            <a:r>
              <a:rPr lang="en-US" sz="2100" dirty="0"/>
              <a:t>, </a:t>
            </a:r>
            <a:r>
              <a:rPr lang="en-US" sz="3100" dirty="0"/>
              <a:t>Exxon Valdez Oil Spill </a:t>
            </a:r>
          </a:p>
          <a:p>
            <a:pPr>
              <a:buNone/>
            </a:pPr>
            <a:endParaRPr lang="en-US" sz="2100" dirty="0"/>
          </a:p>
          <a:p>
            <a:r>
              <a:rPr lang="en-US" sz="3100" dirty="0"/>
              <a:t>Oil Spill Clean Up </a:t>
            </a:r>
            <a:r>
              <a:rPr lang="en-US" sz="2600" b="1" dirty="0"/>
              <a:t>Summers of 1989, 1990, 1991</a:t>
            </a:r>
          </a:p>
          <a:p>
            <a:pPr>
              <a:buNone/>
            </a:pPr>
            <a:endParaRPr lang="en-US" sz="2100" dirty="0"/>
          </a:p>
          <a:p>
            <a:r>
              <a:rPr lang="en-US" sz="3100" dirty="0" smtClean="0"/>
              <a:t>Exxon Consent </a:t>
            </a:r>
            <a:r>
              <a:rPr lang="en-US" sz="3100" dirty="0"/>
              <a:t>Decree for $1 </a:t>
            </a:r>
            <a:r>
              <a:rPr lang="en-US" sz="3100" dirty="0" smtClean="0"/>
              <a:t>billion</a:t>
            </a:r>
            <a:r>
              <a:rPr lang="en-US" sz="2100" dirty="0" smtClean="0"/>
              <a:t>, </a:t>
            </a:r>
            <a:r>
              <a:rPr lang="en-US" sz="2100" b="1" dirty="0"/>
              <a:t>October 1991 </a:t>
            </a:r>
            <a:r>
              <a:rPr lang="en-US" sz="2100" dirty="0"/>
              <a:t>(</a:t>
            </a:r>
            <a:r>
              <a:rPr lang="en-US" sz="3300" b="1" dirty="0">
                <a:solidFill>
                  <a:srgbClr val="7030A0"/>
                </a:solidFill>
              </a:rPr>
              <a:t>30 months</a:t>
            </a:r>
            <a:r>
              <a:rPr lang="en-US" sz="2100" dirty="0"/>
              <a:t>)</a:t>
            </a:r>
          </a:p>
          <a:p>
            <a:endParaRPr lang="en-US" sz="2100" dirty="0"/>
          </a:p>
          <a:p>
            <a:r>
              <a:rPr lang="en-US" sz="2100" dirty="0"/>
              <a:t>Creation of </a:t>
            </a:r>
            <a:r>
              <a:rPr lang="en-US" sz="2600" b="1" dirty="0"/>
              <a:t>Exxon Valdez Oil Spill Trustee Council </a:t>
            </a:r>
            <a:r>
              <a:rPr lang="en-US" sz="2100" dirty="0"/>
              <a:t>in </a:t>
            </a:r>
            <a:r>
              <a:rPr lang="en-US" sz="2100" b="1" dirty="0"/>
              <a:t>1991</a:t>
            </a:r>
            <a:r>
              <a:rPr lang="en-US" sz="2100" dirty="0"/>
              <a:t> made up of </a:t>
            </a:r>
            <a:r>
              <a:rPr lang="en-US" sz="2100" dirty="0" smtClean="0"/>
              <a:t>3 </a:t>
            </a:r>
            <a:r>
              <a:rPr lang="en-US" sz="2100" dirty="0"/>
              <a:t>state and </a:t>
            </a:r>
            <a:r>
              <a:rPr lang="en-US" sz="2100" dirty="0" smtClean="0"/>
              <a:t>3 federal </a:t>
            </a:r>
            <a:r>
              <a:rPr lang="en-US" sz="2100" dirty="0"/>
              <a:t>agencies:  Alaska Department of </a:t>
            </a:r>
            <a:r>
              <a:rPr lang="en-US" sz="2100" b="1" dirty="0"/>
              <a:t>Law</a:t>
            </a:r>
            <a:r>
              <a:rPr lang="en-US" sz="2100" dirty="0"/>
              <a:t>, Alaska Department of </a:t>
            </a:r>
            <a:r>
              <a:rPr lang="en-US" sz="2100" b="1" dirty="0"/>
              <a:t>Fish and Game</a:t>
            </a:r>
            <a:r>
              <a:rPr lang="en-US" sz="2100" dirty="0"/>
              <a:t>, Alaska Department of </a:t>
            </a:r>
            <a:r>
              <a:rPr lang="en-US" sz="2100" b="1" dirty="0"/>
              <a:t>Environmental Conservation</a:t>
            </a:r>
            <a:r>
              <a:rPr lang="en-US" sz="2100" dirty="0"/>
              <a:t>, U.S. Department of </a:t>
            </a:r>
            <a:r>
              <a:rPr lang="en-US" sz="2100" b="1" dirty="0"/>
              <a:t>Agriculture</a:t>
            </a:r>
            <a:r>
              <a:rPr lang="en-US" sz="2100" dirty="0"/>
              <a:t>, U.S. Department of </a:t>
            </a:r>
            <a:r>
              <a:rPr lang="en-US" sz="2100" b="1" dirty="0"/>
              <a:t>Commerce</a:t>
            </a:r>
            <a:r>
              <a:rPr lang="en-US" sz="2100" dirty="0"/>
              <a:t>, U.S. Department of </a:t>
            </a:r>
            <a:r>
              <a:rPr lang="en-US" sz="2100" b="1" dirty="0"/>
              <a:t>Interior</a:t>
            </a:r>
            <a:r>
              <a:rPr lang="en-US" sz="2100" dirty="0"/>
              <a:t>.</a:t>
            </a:r>
          </a:p>
          <a:p>
            <a:pPr>
              <a:buNone/>
            </a:pPr>
            <a:endParaRPr lang="en-US" sz="2100" dirty="0"/>
          </a:p>
          <a:p>
            <a:r>
              <a:rPr lang="en-US" sz="3100" b="1" dirty="0"/>
              <a:t>Restoration Plan </a:t>
            </a:r>
            <a:r>
              <a:rPr lang="en-US" sz="2100" dirty="0"/>
              <a:t>designed and adopted by the summer of</a:t>
            </a:r>
            <a:r>
              <a:rPr lang="en-US" sz="2100" b="1" dirty="0"/>
              <a:t> 1993 </a:t>
            </a:r>
            <a:r>
              <a:rPr lang="en-US" sz="2100" dirty="0"/>
              <a:t>(</a:t>
            </a:r>
            <a:r>
              <a:rPr lang="en-US" sz="3300" b="1" dirty="0">
                <a:solidFill>
                  <a:srgbClr val="7030A0"/>
                </a:solidFill>
              </a:rPr>
              <a:t>50 months</a:t>
            </a:r>
            <a:r>
              <a:rPr lang="en-US" sz="2100" dirty="0"/>
              <a:t>) allocating EVOS natural resource settlement funds to two main categories:   </a:t>
            </a:r>
          </a:p>
          <a:p>
            <a:pPr>
              <a:buNone/>
            </a:pPr>
            <a:endParaRPr lang="en-US" sz="2100" dirty="0"/>
          </a:p>
          <a:p>
            <a:pPr>
              <a:buNone/>
            </a:pPr>
            <a:r>
              <a:rPr lang="en-US" sz="2100" dirty="0"/>
              <a:t>		A. </a:t>
            </a:r>
            <a:r>
              <a:rPr lang="en-US" sz="2100" b="1" dirty="0" smtClean="0"/>
              <a:t>Habitat </a:t>
            </a:r>
            <a:r>
              <a:rPr lang="en-US" sz="2100" b="1" dirty="0"/>
              <a:t>Protection </a:t>
            </a:r>
            <a:r>
              <a:rPr lang="en-US" sz="2100" dirty="0"/>
              <a:t>for the Replacement of </a:t>
            </a:r>
            <a:r>
              <a:rPr lang="en-US" sz="2100" dirty="0" smtClean="0"/>
              <a:t>Spill Impacted Equivalent </a:t>
            </a:r>
            <a:r>
              <a:rPr lang="en-US" sz="2100" dirty="0"/>
              <a:t>Resources </a:t>
            </a:r>
            <a:endParaRPr lang="en-US" sz="2100" dirty="0" smtClean="0"/>
          </a:p>
          <a:p>
            <a:pPr>
              <a:buNone/>
            </a:pPr>
            <a:r>
              <a:rPr lang="en-US" sz="2100" dirty="0"/>
              <a:t>	</a:t>
            </a:r>
            <a:r>
              <a:rPr lang="en-US" sz="2100" dirty="0" smtClean="0"/>
              <a:t>	B.  </a:t>
            </a:r>
            <a:r>
              <a:rPr lang="en-US" sz="2100" b="1" dirty="0"/>
              <a:t>Marine and other Wildlife Research and Monitoring</a:t>
            </a:r>
            <a:endParaRPr lang="en-US" sz="2100" dirty="0"/>
          </a:p>
          <a:p>
            <a:pPr algn="ctr">
              <a:buNone/>
            </a:pPr>
            <a:r>
              <a:rPr lang="en-US" sz="3500" dirty="0">
                <a:solidFill>
                  <a:srgbClr val="FF0000"/>
                </a:solidFill>
                <a:hlinkClick r:id="rId3"/>
              </a:rPr>
              <a:t>www.evostc.state.ak.us</a:t>
            </a:r>
            <a:endParaRPr lang="en-US" sz="3500" dirty="0">
              <a:solidFill>
                <a:srgbClr val="FF0000"/>
              </a:solidFill>
            </a:endParaRPr>
          </a:p>
          <a:p>
            <a:pPr algn="ctr">
              <a:buNone/>
            </a:pPr>
            <a:r>
              <a:rPr lang="en-US" sz="3500" b="1" dirty="0">
                <a:solidFill>
                  <a:srgbClr val="FF0000"/>
                </a:solidFill>
              </a:rPr>
              <a:t>Google:  Exxon Valdez Trustee Council</a:t>
            </a:r>
          </a:p>
        </p:txBody>
      </p:sp>
    </p:spTree>
    <p:extLst>
      <p:ext uri="{BB962C8B-B14F-4D97-AF65-F5344CB8AC3E}">
        <p14:creationId xmlns:p14="http://schemas.microsoft.com/office/powerpoint/2010/main" val="3153560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Tim\Documents\Alaska\EVOS\EVOS 1991-94-95-98\Exxon Valdez map .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457200"/>
            <a:ext cx="8610600" cy="5900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439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124201" cy="1828800"/>
          </a:xfrm>
        </p:spPr>
        <p:txBody>
          <a:bodyPr>
            <a:noAutofit/>
          </a:bodyPr>
          <a:lstStyle/>
          <a:p>
            <a:r>
              <a:rPr lang="en-US" dirty="0"/>
              <a:t>Natural Resources Damages </a:t>
            </a:r>
            <a:r>
              <a:rPr lang="en-US" dirty="0" smtClean="0"/>
              <a:t>Act, </a:t>
            </a:r>
            <a:r>
              <a:rPr lang="en-US" dirty="0"/>
              <a:t>Clean Water Act </a:t>
            </a:r>
            <a:r>
              <a:rPr lang="en-US" dirty="0" smtClean="0"/>
              <a:t>&amp; Migratory Bird Treaty Act + Alaska laws led to the </a:t>
            </a:r>
            <a:r>
              <a:rPr lang="en-US" dirty="0">
                <a:solidFill>
                  <a:srgbClr val="FF0000"/>
                </a:solidFill>
              </a:rPr>
              <a:t>$1 billion</a:t>
            </a:r>
            <a:r>
              <a:rPr lang="en-US" dirty="0"/>
              <a:t> Exxon Settlement</a:t>
            </a:r>
          </a:p>
        </p:txBody>
      </p:sp>
      <p:sp>
        <p:nvSpPr>
          <p:cNvPr id="4" name="Text Placeholder 3"/>
          <p:cNvSpPr>
            <a:spLocks noGrp="1"/>
          </p:cNvSpPr>
          <p:nvPr>
            <p:ph type="body" sz="half" idx="2"/>
          </p:nvPr>
        </p:nvSpPr>
        <p:spPr>
          <a:xfrm>
            <a:off x="304800" y="2057400"/>
            <a:ext cx="3048000" cy="4495800"/>
          </a:xfrm>
        </p:spPr>
        <p:txBody>
          <a:bodyPr>
            <a:normAutofit lnSpcReduction="10000"/>
          </a:bodyPr>
          <a:lstStyle/>
          <a:p>
            <a:endParaRPr lang="en-US" sz="1800" dirty="0"/>
          </a:p>
          <a:p>
            <a:r>
              <a:rPr lang="en-US" sz="1800" dirty="0" smtClean="0"/>
              <a:t>A </a:t>
            </a:r>
            <a:r>
              <a:rPr lang="en-US" sz="1800" b="1" dirty="0" smtClean="0"/>
              <a:t>six </a:t>
            </a:r>
            <a:r>
              <a:rPr lang="en-US" sz="1800" b="1" dirty="0"/>
              <a:t>member state &amp; federal trustee council</a:t>
            </a:r>
            <a:r>
              <a:rPr lang="en-US" sz="1800" dirty="0"/>
              <a:t> </a:t>
            </a:r>
            <a:r>
              <a:rPr lang="en-US" sz="1800" dirty="0" smtClean="0"/>
              <a:t>is guided by </a:t>
            </a:r>
            <a:r>
              <a:rPr lang="en-US" sz="1800" dirty="0"/>
              <a:t>the </a:t>
            </a:r>
            <a:r>
              <a:rPr lang="en-US" sz="1800" dirty="0" smtClean="0"/>
              <a:t>mission </a:t>
            </a:r>
            <a:r>
              <a:rPr lang="en-US" sz="1800" dirty="0"/>
              <a:t>of “</a:t>
            </a:r>
            <a:r>
              <a:rPr lang="en-US" sz="1800" b="1" dirty="0"/>
              <a:t>replacement of equivalent resources </a:t>
            </a:r>
            <a:r>
              <a:rPr lang="en-US" sz="1800" dirty="0"/>
              <a:t>injured by the spill.”</a:t>
            </a:r>
          </a:p>
          <a:p>
            <a:endParaRPr lang="en-US" sz="1800" dirty="0"/>
          </a:p>
          <a:p>
            <a:r>
              <a:rPr lang="en-US" sz="1800" b="1" dirty="0"/>
              <a:t>+/- $</a:t>
            </a:r>
            <a:r>
              <a:rPr lang="en-US" sz="1800" b="1" dirty="0" smtClean="0"/>
              <a:t>450 </a:t>
            </a:r>
            <a:r>
              <a:rPr lang="en-US" sz="1800" b="1" dirty="0"/>
              <a:t>million was directed to habitat conservation</a:t>
            </a:r>
          </a:p>
          <a:p>
            <a:endParaRPr lang="en-US" sz="1800" dirty="0"/>
          </a:p>
          <a:p>
            <a:pPr algn="ctr"/>
            <a:r>
              <a:rPr lang="en-US" sz="2400" b="1" dirty="0">
                <a:solidFill>
                  <a:srgbClr val="FF0000"/>
                </a:solidFill>
              </a:rPr>
              <a:t>“Link to injury </a:t>
            </a:r>
            <a:r>
              <a:rPr lang="en-US" sz="2400" b="1" dirty="0"/>
              <a:t>&amp; </a:t>
            </a:r>
            <a:r>
              <a:rPr lang="en-US" sz="2400" b="1" dirty="0">
                <a:solidFill>
                  <a:srgbClr val="FF0000"/>
                </a:solidFill>
              </a:rPr>
              <a:t>potential for </a:t>
            </a:r>
            <a:r>
              <a:rPr lang="en-US" sz="2400" b="1" dirty="0" smtClean="0">
                <a:solidFill>
                  <a:srgbClr val="FF0000"/>
                </a:solidFill>
              </a:rPr>
              <a:t>benefit”</a:t>
            </a:r>
          </a:p>
          <a:p>
            <a:pPr algn="ctr"/>
            <a:r>
              <a:rPr lang="en-US" sz="2400" b="1" dirty="0"/>
              <a:t>b</a:t>
            </a:r>
            <a:r>
              <a:rPr lang="en-US" sz="2400" b="1" dirty="0" smtClean="0"/>
              <a:t>ecame the restoration scorecard</a:t>
            </a:r>
            <a:endParaRPr lang="en-US" sz="2400" b="1" dirty="0"/>
          </a:p>
        </p:txBody>
      </p:sp>
      <p:pic>
        <p:nvPicPr>
          <p:cNvPr id="8" name="Content Placeholder 7" descr="harleyduck.jpg"/>
          <p:cNvPicPr>
            <a:picLocks noGrp="1" noChangeAspect="1"/>
          </p:cNvPicPr>
          <p:nvPr>
            <p:ph idx="1"/>
          </p:nvPr>
        </p:nvPicPr>
        <p:blipFill>
          <a:blip r:embed="rId3" cstate="print"/>
          <a:stretch>
            <a:fillRect/>
          </a:stretch>
        </p:blipFill>
        <p:spPr>
          <a:xfrm>
            <a:off x="3505200" y="304800"/>
            <a:ext cx="2133600" cy="1676400"/>
          </a:xfrm>
        </p:spPr>
      </p:pic>
      <p:pic>
        <p:nvPicPr>
          <p:cNvPr id="1027" name="Picture 3" descr="C:\Documents and Settings\Timothy Richardson\My Documents\My Pictures\Yale\DSC_1700a.jpg"/>
          <p:cNvPicPr>
            <a:picLocks noChangeAspect="1" noChangeArrowheads="1"/>
          </p:cNvPicPr>
          <p:nvPr/>
        </p:nvPicPr>
        <p:blipFill>
          <a:blip r:embed="rId4" cstate="print"/>
          <a:srcRect/>
          <a:stretch>
            <a:fillRect/>
          </a:stretch>
        </p:blipFill>
        <p:spPr bwMode="auto">
          <a:xfrm>
            <a:off x="6096000" y="304800"/>
            <a:ext cx="2209800" cy="1676400"/>
          </a:xfrm>
          <a:prstGeom prst="rect">
            <a:avLst/>
          </a:prstGeom>
          <a:noFill/>
        </p:spPr>
      </p:pic>
      <p:pic>
        <p:nvPicPr>
          <p:cNvPr id="1028" name="Picture 4" descr="C:\Documents and Settings\Timothy Richardson\My Documents\My Pictures\Yale\murrelet.jpg"/>
          <p:cNvPicPr>
            <a:picLocks noChangeAspect="1" noChangeArrowheads="1"/>
          </p:cNvPicPr>
          <p:nvPr/>
        </p:nvPicPr>
        <p:blipFill>
          <a:blip r:embed="rId5" cstate="print"/>
          <a:srcRect/>
          <a:stretch>
            <a:fillRect/>
          </a:stretch>
        </p:blipFill>
        <p:spPr bwMode="auto">
          <a:xfrm>
            <a:off x="3581400" y="2438400"/>
            <a:ext cx="2057400" cy="1752600"/>
          </a:xfrm>
          <a:prstGeom prst="rect">
            <a:avLst/>
          </a:prstGeom>
          <a:noFill/>
        </p:spPr>
      </p:pic>
      <p:pic>
        <p:nvPicPr>
          <p:cNvPr id="1029" name="Picture 5" descr="C:\Documents and Settings\Timothy Richardson\My Documents\My Pictures\Yale\DSC_1704.jpg"/>
          <p:cNvPicPr>
            <a:picLocks noChangeAspect="1" noChangeArrowheads="1"/>
          </p:cNvPicPr>
          <p:nvPr/>
        </p:nvPicPr>
        <p:blipFill>
          <a:blip r:embed="rId6" cstate="print"/>
          <a:srcRect/>
          <a:stretch>
            <a:fillRect/>
          </a:stretch>
        </p:blipFill>
        <p:spPr bwMode="auto">
          <a:xfrm>
            <a:off x="6096000" y="2438400"/>
            <a:ext cx="2209800" cy="1676400"/>
          </a:xfrm>
          <a:prstGeom prst="rect">
            <a:avLst/>
          </a:prstGeom>
          <a:noFill/>
        </p:spPr>
      </p:pic>
      <p:pic>
        <p:nvPicPr>
          <p:cNvPr id="1030" name="Picture 6" descr="C:\Documents and Settings\Timothy Richardson\My Documents\My Pictures\Yale\photos,maps\coho.jpg"/>
          <p:cNvPicPr>
            <a:picLocks noChangeAspect="1" noChangeArrowheads="1"/>
          </p:cNvPicPr>
          <p:nvPr/>
        </p:nvPicPr>
        <p:blipFill>
          <a:blip r:embed="rId7" cstate="print"/>
          <a:srcRect/>
          <a:stretch>
            <a:fillRect/>
          </a:stretch>
        </p:blipFill>
        <p:spPr bwMode="auto">
          <a:xfrm>
            <a:off x="6096000" y="4495800"/>
            <a:ext cx="2286000" cy="1712913"/>
          </a:xfrm>
          <a:prstGeom prst="rect">
            <a:avLst/>
          </a:prstGeom>
          <a:noFill/>
        </p:spPr>
      </p:pic>
      <p:pic>
        <p:nvPicPr>
          <p:cNvPr id="1031" name="Picture 7" descr="C:\Documents and Settings\Timothy Richardson\My Documents\My Pictures\Yale\photos,maps\orca.jpg"/>
          <p:cNvPicPr>
            <a:picLocks noChangeAspect="1" noChangeArrowheads="1"/>
          </p:cNvPicPr>
          <p:nvPr/>
        </p:nvPicPr>
        <p:blipFill>
          <a:blip r:embed="rId8" cstate="print"/>
          <a:srcRect/>
          <a:stretch>
            <a:fillRect/>
          </a:stretch>
        </p:blipFill>
        <p:spPr bwMode="auto">
          <a:xfrm>
            <a:off x="3581400" y="4495800"/>
            <a:ext cx="2133601" cy="1905000"/>
          </a:xfrm>
          <a:prstGeom prst="rect">
            <a:avLst/>
          </a:prstGeom>
          <a:noFill/>
        </p:spPr>
      </p:pic>
    </p:spTree>
    <p:extLst>
      <p:ext uri="{BB962C8B-B14F-4D97-AF65-F5344CB8AC3E}">
        <p14:creationId xmlns:p14="http://schemas.microsoft.com/office/powerpoint/2010/main" val="369418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a:t>Oil spill mitigation = coastal conservation</a:t>
            </a:r>
          </a:p>
        </p:txBody>
      </p:sp>
      <p:pic>
        <p:nvPicPr>
          <p:cNvPr id="3" name="Picture 2" descr="2009 06 08 OMALLeY (2).JPG"/>
          <p:cNvPicPr>
            <a:picLocks noChangeAspect="1"/>
          </p:cNvPicPr>
          <p:nvPr/>
        </p:nvPicPr>
        <p:blipFill>
          <a:blip r:embed="rId3" cstate="print"/>
          <a:stretch>
            <a:fillRect/>
          </a:stretch>
        </p:blipFill>
        <p:spPr>
          <a:xfrm>
            <a:off x="228600" y="1219200"/>
            <a:ext cx="8458200" cy="5486400"/>
          </a:xfrm>
          <a:prstGeom prst="rect">
            <a:avLst/>
          </a:prstGeom>
        </p:spPr>
      </p:pic>
    </p:spTree>
    <p:extLst>
      <p:ext uri="{BB962C8B-B14F-4D97-AF65-F5344CB8AC3E}">
        <p14:creationId xmlns:p14="http://schemas.microsoft.com/office/powerpoint/2010/main" val="431761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Autofit/>
          </a:bodyPr>
          <a:lstStyle/>
          <a:p>
            <a:r>
              <a:rPr lang="en-US" sz="3200" dirty="0"/>
              <a:t>Public meetings are exhaustive but essential for habitat protection to succeed</a:t>
            </a:r>
          </a:p>
        </p:txBody>
      </p:sp>
      <p:pic>
        <p:nvPicPr>
          <p:cNvPr id="4" name="Content Placeholder 3" descr="Group at Lunch at Lodge_edited-2.jpg"/>
          <p:cNvPicPr>
            <a:picLocks noGrp="1" noChangeAspect="1"/>
          </p:cNvPicPr>
          <p:nvPr>
            <p:ph idx="1"/>
          </p:nvPr>
        </p:nvPicPr>
        <p:blipFill>
          <a:blip r:embed="rId3" cstate="print"/>
          <a:stretch>
            <a:fillRect/>
          </a:stretch>
        </p:blipFill>
        <p:spPr>
          <a:xfrm>
            <a:off x="838200" y="1447800"/>
            <a:ext cx="7391400" cy="4876800"/>
          </a:xfrm>
        </p:spPr>
      </p:pic>
    </p:spTree>
    <p:extLst>
      <p:ext uri="{BB962C8B-B14F-4D97-AF65-F5344CB8AC3E}">
        <p14:creationId xmlns:p14="http://schemas.microsoft.com/office/powerpoint/2010/main" val="3452233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Stakeholders </a:t>
            </a:r>
            <a:r>
              <a:rPr lang="en-US" dirty="0" smtClean="0"/>
              <a:t>are </a:t>
            </a:r>
            <a:r>
              <a:rPr lang="en-US" dirty="0"/>
              <a:t>key to Alaskan oil spill habitat conservation politics</a:t>
            </a:r>
          </a:p>
        </p:txBody>
      </p:sp>
      <p:pic>
        <p:nvPicPr>
          <p:cNvPr id="4" name="Content Placeholder 3" descr="Shelikof kayak.jpg"/>
          <p:cNvPicPr>
            <a:picLocks noGrp="1" noChangeAspect="1"/>
          </p:cNvPicPr>
          <p:nvPr>
            <p:ph idx="1"/>
          </p:nvPr>
        </p:nvPicPr>
        <p:blipFill>
          <a:blip r:embed="rId3" cstate="print"/>
          <a:stretch>
            <a:fillRect/>
          </a:stretch>
        </p:blipFill>
        <p:spPr>
          <a:xfrm>
            <a:off x="4563086" y="4074483"/>
            <a:ext cx="3917566" cy="2287438"/>
          </a:xfrm>
        </p:spPr>
      </p:pic>
      <p:pic>
        <p:nvPicPr>
          <p:cNvPr id="2052" name="Picture 4" descr="C:\Documents and Settings\Timothy Richardson\My Documents\My Pictures\Yale\photos,maps\subsistence.jpg"/>
          <p:cNvPicPr>
            <a:picLocks noChangeAspect="1" noChangeArrowheads="1"/>
          </p:cNvPicPr>
          <p:nvPr/>
        </p:nvPicPr>
        <p:blipFill>
          <a:blip r:embed="rId4" cstate="print"/>
          <a:srcRect/>
          <a:stretch>
            <a:fillRect/>
          </a:stretch>
        </p:blipFill>
        <p:spPr bwMode="auto">
          <a:xfrm>
            <a:off x="648419" y="4090298"/>
            <a:ext cx="3505200" cy="2311940"/>
          </a:xfrm>
          <a:prstGeom prst="rect">
            <a:avLst/>
          </a:prstGeom>
          <a:noFill/>
        </p:spPr>
      </p:pic>
      <p:pic>
        <p:nvPicPr>
          <p:cNvPr id="2054" name="Picture 6" descr="C:\Documents and Settings\Timothy Richardson\My Documents\My Pictures\Old Harbor 08\seinehauljpg.jpg"/>
          <p:cNvPicPr>
            <a:picLocks noChangeAspect="1" noChangeArrowheads="1"/>
          </p:cNvPicPr>
          <p:nvPr/>
        </p:nvPicPr>
        <p:blipFill>
          <a:blip r:embed="rId5" cstate="print"/>
          <a:srcRect/>
          <a:stretch>
            <a:fillRect/>
          </a:stretch>
        </p:blipFill>
        <p:spPr bwMode="auto">
          <a:xfrm>
            <a:off x="4541520" y="1600200"/>
            <a:ext cx="3840480" cy="2400300"/>
          </a:xfrm>
          <a:prstGeom prst="rect">
            <a:avLst/>
          </a:prstGeom>
          <a:noFill/>
        </p:spPr>
      </p:pic>
      <p:pic>
        <p:nvPicPr>
          <p:cNvPr id="12291" name="Picture 3" descr="C:\Users\Tim\Documents\Alaska\Photos AK + ppts\Public land hunting in Alask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302" y="1393885"/>
            <a:ext cx="3485072" cy="2613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510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3009</TotalTime>
  <Words>2409</Words>
  <Application>Microsoft Office PowerPoint</Application>
  <PresentationFormat>On-screen Show (4:3)</PresentationFormat>
  <Paragraphs>111</Paragraphs>
  <Slides>25</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Acrobat Document</vt:lpstr>
      <vt:lpstr> Exxon Valdez &amp; Deepwater Horizon Restoration Parallels Houston Safari Club Foundation By HSCF Life Member Tim Richardson 4/20/21 </vt:lpstr>
      <vt:lpstr>The Exxon Valdez oil spill shocked the nation and had two major damage categories:  wildlife and people</vt:lpstr>
      <vt:lpstr>Five Elements of Oil Spill Response</vt:lpstr>
      <vt:lpstr>Timeline: Exxon Valdez Spill to Ecological Settlement and start of Restoration</vt:lpstr>
      <vt:lpstr>PowerPoint Presentation</vt:lpstr>
      <vt:lpstr>Natural Resources Damages Act, Clean Water Act &amp; Migratory Bird Treaty Act + Alaska laws led to the $1 billion Exxon Settlement</vt:lpstr>
      <vt:lpstr>Oil spill mitigation = coastal conservation</vt:lpstr>
      <vt:lpstr>Public meetings are exhaustive but essential for habitat protection to succeed</vt:lpstr>
      <vt:lpstr>Stakeholders are key to Alaskan oil spill habitat conservation politics</vt:lpstr>
      <vt:lpstr>Exxon Valdez habitat conservation earned bi-partisan support</vt:lpstr>
      <vt:lpstr>      4 Exxon Valdez lessons for Oil Spill Restoration  * Oil spill mitigations are major coastal conservation opportunities  * There is an invisible ‘game clock.’  Timelines matter to both connect with aroused public awareness and set long term priorities.    * ‘Link to injury’ and ‘potential for benefit’ should guide wildlife conservation decisions  * Stakeholder buy-in and public relations can be half the battle  </vt:lpstr>
      <vt:lpstr>Now comes BP Deepwater Horizon</vt:lpstr>
      <vt:lpstr> 5 differences between BP spill and Exxon Valdez  * The BP spill was 19 times larger than Exxon Valdez @ 4.5 million barrels  * The wildlife impacts are less graphic and require long term assessment  * There are more state governments involved, 5 instead of 1  * There is less federal and more private land than in the Alaskan spill zone.  *  The BP economic people damages are handled, while wildlife restoration is at “half time” in Texas eleven years after the spill. </vt:lpstr>
      <vt:lpstr>Texas natural resource agencies could be the nation’s best</vt:lpstr>
      <vt:lpstr>Deepwater Horizon sources fund $50 million per year.  The new Texas General Land Office GOMESA account funds $50 million per year.  Hurricane recovery often funds coastal resilience.  A new federal infrastructure bill would include coastal Texas. </vt:lpstr>
      <vt:lpstr>What is the best way to help restore the Gulf of Mexico ecosystem?</vt:lpstr>
      <vt:lpstr>Coastal wetlands should be the highest restoration priority to keep ecosystems resilient because they are nurseries for over 90% of the wildlife species in the Gulf of Mexico and critical migratory bird areas </vt:lpstr>
      <vt:lpstr>Earth Wind &amp; Fire  A Texas example of Coastal Restoration in the Chenier Plain</vt:lpstr>
      <vt:lpstr>Beach nourishment underway for 20 miles of Jefferson County coast</vt:lpstr>
      <vt:lpstr>EARTH: The Chenier Plain is a 6.5 million-acre coastal region in Southwest Louisiana and Southeast Texas providing “multi-state landscape scale” restoration opportunities.    Chenier Plain soils are “deltaic” from ancient times when sea levels were much higher and the Mississippi’s outlet was near present day Baton Rouge. Gulf currents flowed westerly blanketing today’s Chenier Plain with soil deposition that supports extraordinary biodiversity.    2015 was the International Year of Soil. Chenier soils are biologically rich but vulnerable to salt water intrusion.  FAST FACT: There are more micro-organisms in a tea spoon of soil than there are people on Earth.  Deepwater Horizon restoration can preserve the Chenier Plain.</vt:lpstr>
      <vt:lpstr>Wind:  Powerful hurricanes and tropical storms frequent the Chenier Plain coast bringing salt water intrusion that destroys fresh and brackish water-dependent vegetation needed to prevent deltaic soils from washing out to the Gulf when plant roots die and release the soils. Hurricane Ike caused $30 billion in property and infrastructure damages with a huge portion of damage in the Texas Chenier Plain. </vt:lpstr>
      <vt:lpstr>Fire in the Chenier Plain signifies nationally important energy and national defense assets including the nation’s largest refinery complexes, over half the nation’s Strategic Petroleum Reserve, the #1 military port in the U.S., and 75% of the military aviation jet fuel all protected by the Gulf of Mexico’s largest intact coastal marsh.</vt:lpstr>
      <vt:lpstr>Private sector leaders recognize that sea level rise, hurricanes and land subsidence threaten asset viability.  Entergy’s map shows Louisiana’s land loss crisis extends into Southeast Texas. Port Fourchon, LA below </vt:lpstr>
      <vt:lpstr>Proven strategies such as beach nourishment in Cameron Parish, the clay berm construction in Jefferson county and Ducks Unlimited’s breakwater armoring of the GIWW are critically needed to conserve the Chenier Plain.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Tim</cp:lastModifiedBy>
  <cp:revision>77</cp:revision>
  <cp:lastPrinted>2021-04-20T16:11:35Z</cp:lastPrinted>
  <dcterms:created xsi:type="dcterms:W3CDTF">2011-09-13T09:05:17Z</dcterms:created>
  <dcterms:modified xsi:type="dcterms:W3CDTF">2021-04-23T18:31:59Z</dcterms:modified>
</cp:coreProperties>
</file>